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4"/>
  </p:sldMasterIdLst>
  <p:notesMasterIdLst>
    <p:notesMasterId r:id="rId10"/>
  </p:notesMasterIdLst>
  <p:sldIdLst>
    <p:sldId id="260" r:id="rId5"/>
    <p:sldId id="259" r:id="rId6"/>
    <p:sldId id="1569" r:id="rId7"/>
    <p:sldId id="257" r:id="rId8"/>
    <p:sldId id="1176" r:id="rId9"/>
  </p:sldIdLst>
  <p:sldSz cx="13716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01" d="100"/>
          <a:sy n="101" d="100"/>
        </p:scale>
        <p:origin x="1064" y="192"/>
      </p:cViewPr>
      <p:guideLst>
        <p:guide orient="horz" pos="2592"/>
        <p:guide pos="43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i O'Hara" userId="37d14fa6-d422-402a-8618-83140d2ac4a3" providerId="ADAL" clId="{50DEA7EE-39F2-A64A-9C4F-CC2BDFEC85B3}"/>
    <pc:docChg chg="custSel modSld modMainMaster">
      <pc:chgData name="Teri O'Hara" userId="37d14fa6-d422-402a-8618-83140d2ac4a3" providerId="ADAL" clId="{50DEA7EE-39F2-A64A-9C4F-CC2BDFEC85B3}" dt="2024-05-30T20:08:46.531" v="9"/>
      <pc:docMkLst>
        <pc:docMk/>
      </pc:docMkLst>
      <pc:sldChg chg="modSp mod">
        <pc:chgData name="Teri O'Hara" userId="37d14fa6-d422-402a-8618-83140d2ac4a3" providerId="ADAL" clId="{50DEA7EE-39F2-A64A-9C4F-CC2BDFEC85B3}" dt="2024-05-30T18:28:39.027" v="5" actId="20577"/>
        <pc:sldMkLst>
          <pc:docMk/>
          <pc:sldMk cId="1971281106" sldId="257"/>
        </pc:sldMkLst>
        <pc:spChg chg="mod">
          <ac:chgData name="Teri O'Hara" userId="37d14fa6-d422-402a-8618-83140d2ac4a3" providerId="ADAL" clId="{50DEA7EE-39F2-A64A-9C4F-CC2BDFEC85B3}" dt="2024-05-30T18:28:30.209" v="4" actId="27107"/>
          <ac:spMkLst>
            <pc:docMk/>
            <pc:sldMk cId="1971281106" sldId="257"/>
            <ac:spMk id="7" creationId="{00000000-0000-0000-0000-000000000000}"/>
          </ac:spMkLst>
        </pc:spChg>
        <pc:spChg chg="mod">
          <ac:chgData name="Teri O'Hara" userId="37d14fa6-d422-402a-8618-83140d2ac4a3" providerId="ADAL" clId="{50DEA7EE-39F2-A64A-9C4F-CC2BDFEC85B3}" dt="2024-05-30T18:28:21.225" v="3" actId="27107"/>
          <ac:spMkLst>
            <pc:docMk/>
            <pc:sldMk cId="1971281106" sldId="257"/>
            <ac:spMk id="10" creationId="{00000000-0000-0000-0000-000000000000}"/>
          </ac:spMkLst>
        </pc:spChg>
        <pc:spChg chg="mod">
          <ac:chgData name="Teri O'Hara" userId="37d14fa6-d422-402a-8618-83140d2ac4a3" providerId="ADAL" clId="{50DEA7EE-39F2-A64A-9C4F-CC2BDFEC85B3}" dt="2024-05-30T18:28:39.027" v="5" actId="20577"/>
          <ac:spMkLst>
            <pc:docMk/>
            <pc:sldMk cId="1971281106" sldId="257"/>
            <ac:spMk id="12" creationId="{00000000-0000-0000-0000-000000000000}"/>
          </ac:spMkLst>
        </pc:spChg>
      </pc:sldChg>
      <pc:sldChg chg="modSp mod">
        <pc:chgData name="Teri O'Hara" userId="37d14fa6-d422-402a-8618-83140d2ac4a3" providerId="ADAL" clId="{50DEA7EE-39F2-A64A-9C4F-CC2BDFEC85B3}" dt="2024-05-30T18:29:22.229" v="8" actId="20577"/>
        <pc:sldMkLst>
          <pc:docMk/>
          <pc:sldMk cId="774746386" sldId="259"/>
        </pc:sldMkLst>
        <pc:spChg chg="mod">
          <ac:chgData name="Teri O'Hara" userId="37d14fa6-d422-402a-8618-83140d2ac4a3" providerId="ADAL" clId="{50DEA7EE-39F2-A64A-9C4F-CC2BDFEC85B3}" dt="2024-05-30T18:29:22.229" v="8" actId="20577"/>
          <ac:spMkLst>
            <pc:docMk/>
            <pc:sldMk cId="774746386" sldId="259"/>
            <ac:spMk id="12" creationId="{00000000-0000-0000-0000-000000000000}"/>
          </ac:spMkLst>
        </pc:spChg>
      </pc:sldChg>
      <pc:sldChg chg="modSp mod">
        <pc:chgData name="Teri O'Hara" userId="37d14fa6-d422-402a-8618-83140d2ac4a3" providerId="ADAL" clId="{50DEA7EE-39F2-A64A-9C4F-CC2BDFEC85B3}" dt="2024-05-30T18:29:16.156" v="7" actId="20577"/>
        <pc:sldMkLst>
          <pc:docMk/>
          <pc:sldMk cId="3431046022" sldId="260"/>
        </pc:sldMkLst>
        <pc:spChg chg="mod">
          <ac:chgData name="Teri O'Hara" userId="37d14fa6-d422-402a-8618-83140d2ac4a3" providerId="ADAL" clId="{50DEA7EE-39F2-A64A-9C4F-CC2BDFEC85B3}" dt="2024-05-30T18:29:16.156" v="7" actId="20577"/>
          <ac:spMkLst>
            <pc:docMk/>
            <pc:sldMk cId="3431046022" sldId="260"/>
            <ac:spMk id="12" creationId="{00000000-0000-0000-0000-000000000000}"/>
          </ac:spMkLst>
        </pc:spChg>
      </pc:sldChg>
      <pc:sldChg chg="modSp mod">
        <pc:chgData name="Teri O'Hara" userId="37d14fa6-d422-402a-8618-83140d2ac4a3" providerId="ADAL" clId="{50DEA7EE-39F2-A64A-9C4F-CC2BDFEC85B3}" dt="2024-05-30T18:29:01.180" v="6" actId="20577"/>
        <pc:sldMkLst>
          <pc:docMk/>
          <pc:sldMk cId="1910378589" sldId="1569"/>
        </pc:sldMkLst>
        <pc:spChg chg="mod">
          <ac:chgData name="Teri O'Hara" userId="37d14fa6-d422-402a-8618-83140d2ac4a3" providerId="ADAL" clId="{50DEA7EE-39F2-A64A-9C4F-CC2BDFEC85B3}" dt="2024-05-30T18:29:01.180" v="6" actId="20577"/>
          <ac:spMkLst>
            <pc:docMk/>
            <pc:sldMk cId="1910378589" sldId="1569"/>
            <ac:spMk id="5" creationId="{0EDC6B67-7EA0-E01F-DC7C-C787A7D670F4}"/>
          </ac:spMkLst>
        </pc:spChg>
      </pc:sldChg>
      <pc:sldMasterChg chg="modTransition modSldLayout">
        <pc:chgData name="Teri O'Hara" userId="37d14fa6-d422-402a-8618-83140d2ac4a3" providerId="ADAL" clId="{50DEA7EE-39F2-A64A-9C4F-CC2BDFEC85B3}" dt="2024-05-30T20:08:46.531" v="9"/>
        <pc:sldMasterMkLst>
          <pc:docMk/>
          <pc:sldMasterMk cId="568243082" sldId="2147483679"/>
        </pc:sldMasterMkLst>
        <pc:sldLayoutChg chg="modTransition">
          <pc:chgData name="Teri O'Hara" userId="37d14fa6-d422-402a-8618-83140d2ac4a3" providerId="ADAL" clId="{50DEA7EE-39F2-A64A-9C4F-CC2BDFEC85B3}" dt="2024-05-30T20:08:46.531" v="9"/>
          <pc:sldLayoutMkLst>
            <pc:docMk/>
            <pc:sldMasterMk cId="568243082" sldId="2147483679"/>
            <pc:sldLayoutMk cId="4166458744" sldId="2147483681"/>
          </pc:sldLayoutMkLst>
        </pc:sldLayoutChg>
        <pc:sldLayoutChg chg="modTransition">
          <pc:chgData name="Teri O'Hara" userId="37d14fa6-d422-402a-8618-83140d2ac4a3" providerId="ADAL" clId="{50DEA7EE-39F2-A64A-9C4F-CC2BDFEC85B3}" dt="2024-05-30T20:08:46.531" v="9"/>
          <pc:sldLayoutMkLst>
            <pc:docMk/>
            <pc:sldMasterMk cId="568243082" sldId="2147483679"/>
            <pc:sldLayoutMk cId="960265733" sldId="2147483683"/>
          </pc:sldLayoutMkLst>
        </pc:sldLayoutChg>
        <pc:sldLayoutChg chg="modTransition">
          <pc:chgData name="Teri O'Hara" userId="37d14fa6-d422-402a-8618-83140d2ac4a3" providerId="ADAL" clId="{50DEA7EE-39F2-A64A-9C4F-CC2BDFEC85B3}" dt="2024-05-30T20:08:46.531" v="9"/>
          <pc:sldLayoutMkLst>
            <pc:docMk/>
            <pc:sldMasterMk cId="568243082" sldId="2147483679"/>
            <pc:sldLayoutMk cId="1206279985" sldId="2147483684"/>
          </pc:sldLayoutMkLst>
        </pc:sldLayoutChg>
        <pc:sldLayoutChg chg="modTransition">
          <pc:chgData name="Teri O'Hara" userId="37d14fa6-d422-402a-8618-83140d2ac4a3" providerId="ADAL" clId="{50DEA7EE-39F2-A64A-9C4F-CC2BDFEC85B3}" dt="2024-05-30T20:08:46.531" v="9"/>
          <pc:sldLayoutMkLst>
            <pc:docMk/>
            <pc:sldMasterMk cId="568243082" sldId="2147483679"/>
            <pc:sldLayoutMk cId="4209518182" sldId="2147483685"/>
          </pc:sldLayoutMkLst>
        </pc:sldLayoutChg>
        <pc:sldLayoutChg chg="modTransition">
          <pc:chgData name="Teri O'Hara" userId="37d14fa6-d422-402a-8618-83140d2ac4a3" providerId="ADAL" clId="{50DEA7EE-39F2-A64A-9C4F-CC2BDFEC85B3}" dt="2024-05-30T20:08:46.531" v="9"/>
          <pc:sldLayoutMkLst>
            <pc:docMk/>
            <pc:sldMasterMk cId="568243082" sldId="2147483679"/>
            <pc:sldLayoutMk cId="773615941" sldId="2147483686"/>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tx>
            <c:strRef>
              <c:f>Sheet1!$B$1</c:f>
              <c:strCache>
                <c:ptCount val="1"/>
                <c:pt idx="0">
                  <c:v>LX586</c:v>
                </c:pt>
              </c:strCache>
            </c:strRef>
          </c:tx>
          <c:xVal>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Sheet1!$B$2:$B$13</c:f>
              <c:numCache>
                <c:formatCode>General</c:formatCode>
                <c:ptCount val="12"/>
                <c:pt idx="0">
                  <c:v>4.3</c:v>
                </c:pt>
                <c:pt idx="1">
                  <c:v>4.3</c:v>
                </c:pt>
                <c:pt idx="2">
                  <c:v>4.3</c:v>
                </c:pt>
                <c:pt idx="3">
                  <c:v>4.5999999999999996</c:v>
                </c:pt>
                <c:pt idx="4">
                  <c:v>5.2</c:v>
                </c:pt>
                <c:pt idx="5">
                  <c:v>5.7</c:v>
                </c:pt>
                <c:pt idx="6">
                  <c:v>6.5</c:v>
                </c:pt>
                <c:pt idx="7">
                  <c:v>7.1</c:v>
                </c:pt>
                <c:pt idx="8">
                  <c:v>8.3000000000000007</c:v>
                </c:pt>
                <c:pt idx="9">
                  <c:v>9.1999999999999993</c:v>
                </c:pt>
              </c:numCache>
            </c:numRef>
          </c:yVal>
          <c:smooth val="0"/>
          <c:extLst>
            <c:ext xmlns:c16="http://schemas.microsoft.com/office/drawing/2014/chart" uri="{C3380CC4-5D6E-409C-BE32-E72D297353CC}">
              <c16:uniqueId val="{00000000-CB40-864D-A41C-9CF5B4713F41}"/>
            </c:ext>
          </c:extLst>
        </c:ser>
        <c:ser>
          <c:idx val="1"/>
          <c:order val="1"/>
          <c:tx>
            <c:strRef>
              <c:f>Sheet1!$C$1</c:f>
              <c:strCache>
                <c:ptCount val="1"/>
                <c:pt idx="0">
                  <c:v>GX968</c:v>
                </c:pt>
              </c:strCache>
            </c:strRef>
          </c:tx>
          <c:xVal>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Sheet1!$C$2:$C$13</c:f>
              <c:numCache>
                <c:formatCode>General</c:formatCode>
                <c:ptCount val="12"/>
                <c:pt idx="0">
                  <c:v>4.5999999999999996</c:v>
                </c:pt>
                <c:pt idx="1">
                  <c:v>4.5999999999999996</c:v>
                </c:pt>
                <c:pt idx="2">
                  <c:v>4.5999999999999996</c:v>
                </c:pt>
                <c:pt idx="3">
                  <c:v>4.5999999999999996</c:v>
                </c:pt>
                <c:pt idx="4">
                  <c:v>4.5999999999999996</c:v>
                </c:pt>
                <c:pt idx="5">
                  <c:v>4.5999999999999996</c:v>
                </c:pt>
                <c:pt idx="6">
                  <c:v>4.5999999999999996</c:v>
                </c:pt>
                <c:pt idx="7">
                  <c:v>4.8</c:v>
                </c:pt>
                <c:pt idx="8">
                  <c:v>4.9000000000000004</c:v>
                </c:pt>
                <c:pt idx="9">
                  <c:v>5.3</c:v>
                </c:pt>
                <c:pt idx="10">
                  <c:v>5.5</c:v>
                </c:pt>
                <c:pt idx="11">
                  <c:v>5.6</c:v>
                </c:pt>
              </c:numCache>
            </c:numRef>
          </c:yVal>
          <c:smooth val="0"/>
          <c:extLst>
            <c:ext xmlns:c16="http://schemas.microsoft.com/office/drawing/2014/chart" uri="{C3380CC4-5D6E-409C-BE32-E72D297353CC}">
              <c16:uniqueId val="{00000001-CB40-864D-A41C-9CF5B4713F41}"/>
            </c:ext>
          </c:extLst>
        </c:ser>
        <c:ser>
          <c:idx val="2"/>
          <c:order val="2"/>
          <c:tx>
            <c:strRef>
              <c:f>Sheet1!$D$1</c:f>
              <c:strCache>
                <c:ptCount val="1"/>
                <c:pt idx="0">
                  <c:v>KX938</c:v>
                </c:pt>
              </c:strCache>
            </c:strRef>
          </c:tx>
          <c:xVal>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Sheet1!$D$2:$D$13</c:f>
              <c:numCache>
                <c:formatCode>General</c:formatCode>
                <c:ptCount val="12"/>
                <c:pt idx="0">
                  <c:v>3.8</c:v>
                </c:pt>
                <c:pt idx="1">
                  <c:v>3.8</c:v>
                </c:pt>
                <c:pt idx="2">
                  <c:v>5.9</c:v>
                </c:pt>
                <c:pt idx="3">
                  <c:v>6.9</c:v>
                </c:pt>
                <c:pt idx="4">
                  <c:v>8.8000000000000007</c:v>
                </c:pt>
              </c:numCache>
            </c:numRef>
          </c:yVal>
          <c:smooth val="0"/>
          <c:extLst>
            <c:ext xmlns:c16="http://schemas.microsoft.com/office/drawing/2014/chart" uri="{C3380CC4-5D6E-409C-BE32-E72D297353CC}">
              <c16:uniqueId val="{00000002-CB40-864D-A41C-9CF5B4713F41}"/>
            </c:ext>
          </c:extLst>
        </c:ser>
        <c:dLbls>
          <c:showLegendKey val="0"/>
          <c:showVal val="0"/>
          <c:showCatName val="0"/>
          <c:showSerName val="0"/>
          <c:showPercent val="0"/>
          <c:showBubbleSize val="0"/>
        </c:dLbls>
        <c:axId val="2138388632"/>
        <c:axId val="2138391656"/>
      </c:scatterChart>
      <c:valAx>
        <c:axId val="2138388632"/>
        <c:scaling>
          <c:orientation val="minMax"/>
          <c:max val="12"/>
          <c:min val="0"/>
        </c:scaling>
        <c:delete val="0"/>
        <c:axPos val="b"/>
        <c:numFmt formatCode="General" sourceLinked="1"/>
        <c:majorTickMark val="out"/>
        <c:minorTickMark val="none"/>
        <c:tickLblPos val="nextTo"/>
        <c:txPr>
          <a:bodyPr/>
          <a:lstStyle/>
          <a:p>
            <a:pPr>
              <a:defRPr sz="1200"/>
            </a:pPr>
            <a:endParaRPr lang="en-US"/>
          </a:p>
        </c:txPr>
        <c:crossAx val="2138391656"/>
        <c:crosses val="autoZero"/>
        <c:crossBetween val="midCat"/>
        <c:majorUnit val="4"/>
        <c:minorUnit val="2"/>
      </c:valAx>
      <c:valAx>
        <c:axId val="2138391656"/>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2138388632"/>
        <c:crosses val="autoZero"/>
        <c:crossBetween val="midCat"/>
      </c:valAx>
    </c:plotArea>
    <c:legend>
      <c:legendPos val="r"/>
      <c:overlay val="0"/>
      <c:txPr>
        <a:bodyPr/>
        <a:lstStyle/>
        <a:p>
          <a:pPr>
            <a:defRPr sz="1200"/>
          </a:pPr>
          <a:endParaRPr lang="en-US"/>
        </a:p>
      </c:txPr>
    </c:legend>
    <c:plotVisOnly val="1"/>
    <c:dispBlanksAs val="gap"/>
    <c:showDLblsOverMax val="0"/>
  </c:chart>
  <c:spPr>
    <a:ln>
      <a:solidFill>
        <a:srgbClr val="555555"/>
      </a:solidFill>
    </a:ln>
  </c:spPr>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E371EF-4FA9-8B47-9766-3AEBF88CE625}" type="datetimeFigureOut">
              <a:rPr lang="en-US" smtClean="0"/>
              <a:t>5/29/24</a:t>
            </a:fld>
            <a:endParaRPr lang="en-US"/>
          </a:p>
        </p:txBody>
      </p:sp>
      <p:sp>
        <p:nvSpPr>
          <p:cNvPr id="4" name="Slide Image Placeholder 3"/>
          <p:cNvSpPr>
            <a:spLocks noGrp="1" noRot="1" noChangeAspect="1"/>
          </p:cNvSpPr>
          <p:nvPr>
            <p:ph type="sldImg" idx="2"/>
          </p:nvPr>
        </p:nvSpPr>
        <p:spPr>
          <a:xfrm>
            <a:off x="571500" y="685800"/>
            <a:ext cx="5715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A8EB55-CC6F-194C-BB7B-5AFF200198F3}" type="slidenum">
              <a:rPr lang="en-US" smtClean="0"/>
              <a:t>‹#›</a:t>
            </a:fld>
            <a:endParaRPr lang="en-US"/>
          </a:p>
        </p:txBody>
      </p:sp>
    </p:spTree>
    <p:extLst>
      <p:ext uri="{BB962C8B-B14F-4D97-AF65-F5344CB8AC3E}">
        <p14:creationId xmlns:p14="http://schemas.microsoft.com/office/powerpoint/2010/main" val="3642394506"/>
      </p:ext>
    </p:extLst>
  </p:cSld>
  <p:clrMap bg1="lt1" tx1="dk1" bg2="lt2" tx2="dk2" accent1="accent1" accent2="accent2" accent3="accent3" accent4="accent4" accent5="accent5" accent6="accent6" hlink="hlink" folHlink="folHlink"/>
  <p:notesStyle>
    <a:lvl1pPr marL="0" algn="l" defTabSz="627004" rtl="0" eaLnBrk="1" latinLnBrk="0" hangingPunct="1">
      <a:defRPr sz="1600" kern="1200">
        <a:solidFill>
          <a:schemeClr val="tx1"/>
        </a:solidFill>
        <a:latin typeface="+mn-lt"/>
        <a:ea typeface="+mn-ea"/>
        <a:cs typeface="+mn-cs"/>
      </a:defRPr>
    </a:lvl1pPr>
    <a:lvl2pPr marL="627004" algn="l" defTabSz="627004" rtl="0" eaLnBrk="1" latinLnBrk="0" hangingPunct="1">
      <a:defRPr sz="1600" kern="1200">
        <a:solidFill>
          <a:schemeClr val="tx1"/>
        </a:solidFill>
        <a:latin typeface="+mn-lt"/>
        <a:ea typeface="+mn-ea"/>
        <a:cs typeface="+mn-cs"/>
      </a:defRPr>
    </a:lvl2pPr>
    <a:lvl3pPr marL="1254008" algn="l" defTabSz="627004" rtl="0" eaLnBrk="1" latinLnBrk="0" hangingPunct="1">
      <a:defRPr sz="1600" kern="1200">
        <a:solidFill>
          <a:schemeClr val="tx1"/>
        </a:solidFill>
        <a:latin typeface="+mn-lt"/>
        <a:ea typeface="+mn-ea"/>
        <a:cs typeface="+mn-cs"/>
      </a:defRPr>
    </a:lvl3pPr>
    <a:lvl4pPr marL="1881012" algn="l" defTabSz="627004" rtl="0" eaLnBrk="1" latinLnBrk="0" hangingPunct="1">
      <a:defRPr sz="1600" kern="1200">
        <a:solidFill>
          <a:schemeClr val="tx1"/>
        </a:solidFill>
        <a:latin typeface="+mn-lt"/>
        <a:ea typeface="+mn-ea"/>
        <a:cs typeface="+mn-cs"/>
      </a:defRPr>
    </a:lvl4pPr>
    <a:lvl5pPr marL="2508016" algn="l" defTabSz="627004" rtl="0" eaLnBrk="1" latinLnBrk="0" hangingPunct="1">
      <a:defRPr sz="1600" kern="1200">
        <a:solidFill>
          <a:schemeClr val="tx1"/>
        </a:solidFill>
        <a:latin typeface="+mn-lt"/>
        <a:ea typeface="+mn-ea"/>
        <a:cs typeface="+mn-cs"/>
      </a:defRPr>
    </a:lvl5pPr>
    <a:lvl6pPr marL="3135020" algn="l" defTabSz="627004" rtl="0" eaLnBrk="1" latinLnBrk="0" hangingPunct="1">
      <a:defRPr sz="1600" kern="1200">
        <a:solidFill>
          <a:schemeClr val="tx1"/>
        </a:solidFill>
        <a:latin typeface="+mn-lt"/>
        <a:ea typeface="+mn-ea"/>
        <a:cs typeface="+mn-cs"/>
      </a:defRPr>
    </a:lvl6pPr>
    <a:lvl7pPr marL="3762024" algn="l" defTabSz="627004" rtl="0" eaLnBrk="1" latinLnBrk="0" hangingPunct="1">
      <a:defRPr sz="1600" kern="1200">
        <a:solidFill>
          <a:schemeClr val="tx1"/>
        </a:solidFill>
        <a:latin typeface="+mn-lt"/>
        <a:ea typeface="+mn-ea"/>
        <a:cs typeface="+mn-cs"/>
      </a:defRPr>
    </a:lvl7pPr>
    <a:lvl8pPr marL="4389029" algn="l" defTabSz="627004" rtl="0" eaLnBrk="1" latinLnBrk="0" hangingPunct="1">
      <a:defRPr sz="1600" kern="1200">
        <a:solidFill>
          <a:schemeClr val="tx1"/>
        </a:solidFill>
        <a:latin typeface="+mn-lt"/>
        <a:ea typeface="+mn-ea"/>
        <a:cs typeface="+mn-cs"/>
      </a:defRPr>
    </a:lvl8pPr>
    <a:lvl9pPr marL="5016033" algn="l" defTabSz="627004"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36700" y="760413"/>
            <a:ext cx="3778250" cy="2266950"/>
          </a:xfrm>
        </p:spPr>
      </p:sp>
      <p:sp>
        <p:nvSpPr>
          <p:cNvPr id="3" name="Notes Placeholder 2"/>
          <p:cNvSpPr>
            <a:spLocks noGrp="1"/>
          </p:cNvSpPr>
          <p:nvPr>
            <p:ph type="body" idx="1"/>
          </p:nvPr>
        </p:nvSpPr>
        <p:spPr/>
        <p:txBody>
          <a:bodyPr/>
          <a:lstStyle/>
          <a:p>
            <a:r>
              <a:rPr lang="en-US" b="1" i="1" dirty="0"/>
              <a:t>This is an example of a</a:t>
            </a:r>
            <a:r>
              <a:rPr lang="en-US" b="1" i="1" baseline="0" dirty="0"/>
              <a:t> Key Decision report – as soon as possible, replace it with one of your own.</a:t>
            </a:r>
            <a:endParaRPr lang="en-US" b="1" i="1" dirty="0"/>
          </a:p>
        </p:txBody>
      </p:sp>
      <p:sp>
        <p:nvSpPr>
          <p:cNvPr id="6" name="Slide Number Placeholder 5"/>
          <p:cNvSpPr>
            <a:spLocks noGrp="1"/>
          </p:cNvSpPr>
          <p:nvPr>
            <p:ph type="sldNum" sz="quarter" idx="10"/>
          </p:nvPr>
        </p:nvSpPr>
        <p:spPr/>
        <p:txBody>
          <a:bodyPr/>
          <a:lstStyle/>
          <a:p>
            <a:fld id="{89B38D9C-29D2-E94E-AD0C-9825F0D32917}" type="slidenum">
              <a:rPr lang="en-US" smtClean="0"/>
              <a:pPr/>
              <a:t>1</a:t>
            </a:fld>
            <a:endParaRPr lang="en-US" dirty="0"/>
          </a:p>
        </p:txBody>
      </p:sp>
    </p:spTree>
    <p:extLst>
      <p:ext uri="{BB962C8B-B14F-4D97-AF65-F5344CB8AC3E}">
        <p14:creationId xmlns:p14="http://schemas.microsoft.com/office/powerpoint/2010/main" val="1374527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36700" y="760413"/>
            <a:ext cx="3778250" cy="2266950"/>
          </a:xfrm>
        </p:spPr>
      </p:sp>
      <p:sp>
        <p:nvSpPr>
          <p:cNvPr id="3" name="Notes Placeholder 2"/>
          <p:cNvSpPr>
            <a:spLocks noGrp="1"/>
          </p:cNvSpPr>
          <p:nvPr>
            <p:ph type="body" idx="1"/>
          </p:nvPr>
        </p:nvSpPr>
        <p:spPr/>
        <p:txBody>
          <a:bodyPr/>
          <a:lstStyle/>
          <a:p>
            <a:r>
              <a:rPr lang="en-US" b="1" i="1" dirty="0"/>
              <a:t>This is an example of a</a:t>
            </a:r>
            <a:r>
              <a:rPr lang="en-US" b="1" i="1" baseline="0" dirty="0"/>
              <a:t> Knowledge Gap report – as soon as possible, replace it with one of your own.</a:t>
            </a:r>
            <a:endParaRPr lang="en-US" b="1" i="1" dirty="0"/>
          </a:p>
        </p:txBody>
      </p:sp>
      <p:sp>
        <p:nvSpPr>
          <p:cNvPr id="6" name="Slide Number Placeholder 5"/>
          <p:cNvSpPr>
            <a:spLocks noGrp="1"/>
          </p:cNvSpPr>
          <p:nvPr>
            <p:ph type="sldNum" sz="quarter" idx="10"/>
          </p:nvPr>
        </p:nvSpPr>
        <p:spPr/>
        <p:txBody>
          <a:bodyPr/>
          <a:lstStyle/>
          <a:p>
            <a:fld id="{89B38D9C-29D2-E94E-AD0C-9825F0D32917}" type="slidenum">
              <a:rPr lang="en-US" smtClean="0"/>
              <a:pPr/>
              <a:t>2</a:t>
            </a:fld>
            <a:endParaRPr lang="en-US" dirty="0"/>
          </a:p>
        </p:txBody>
      </p:sp>
    </p:spTree>
    <p:extLst>
      <p:ext uri="{BB962C8B-B14F-4D97-AF65-F5344CB8AC3E}">
        <p14:creationId xmlns:p14="http://schemas.microsoft.com/office/powerpoint/2010/main" val="2357725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defTabSz="937900">
              <a:spcBef>
                <a:spcPts val="615"/>
              </a:spcBef>
              <a:defRPr/>
            </a:pPr>
            <a:r>
              <a:rPr lang="en-US" dirty="0">
                <a:cs typeface="Arial"/>
              </a:rPr>
              <a:t>Here’s how it looks in the report.</a:t>
            </a:r>
          </a:p>
          <a:p>
            <a:pPr defTabSz="937900">
              <a:spcBef>
                <a:spcPts val="615"/>
              </a:spcBef>
              <a:defRPr/>
            </a:pPr>
            <a:r>
              <a:rPr lang="en-US" dirty="0">
                <a:cs typeface="Arial"/>
              </a:rPr>
              <a:t>Notice that if the recommendation is overridden and the decision-makers choose a different path, </a:t>
            </a:r>
          </a:p>
          <a:p>
            <a:pPr defTabSz="937900">
              <a:spcBef>
                <a:spcPts val="615"/>
              </a:spcBef>
              <a:defRPr/>
            </a:pPr>
            <a:r>
              <a:rPr lang="en-US" dirty="0">
                <a:cs typeface="Arial"/>
              </a:rPr>
              <a:t>This report will still show all the reasoning.</a:t>
            </a:r>
          </a:p>
          <a:p>
            <a:pPr defTabSz="937900">
              <a:spcBef>
                <a:spcPts val="615"/>
              </a:spcBef>
              <a:defRPr/>
            </a:pPr>
            <a:r>
              <a:rPr lang="en-US" dirty="0">
                <a:cs typeface="Arial"/>
              </a:rPr>
              <a:t>If decisionmakers decide to go with Sonoria, everyone will be able to see the risks and the benefits because you laid out both options.  </a:t>
            </a:r>
          </a:p>
          <a:p>
            <a:pPr defTabSz="937900">
              <a:spcBef>
                <a:spcPts val="615"/>
              </a:spcBef>
              <a:defRPr/>
            </a:pPr>
            <a:endParaRPr lang="en-US" dirty="0">
              <a:cs typeface="Arial"/>
            </a:endParaRPr>
          </a:p>
          <a:p>
            <a:pPr defTabSz="937900">
              <a:spcBef>
                <a:spcPts val="615"/>
              </a:spcBef>
              <a:defRPr/>
            </a:pPr>
            <a:r>
              <a:rPr lang="en-US" dirty="0">
                <a:cs typeface="Arial"/>
              </a:rPr>
              <a:t>When a recommendation is overridden, that usually means there are criteria in the minds of the decision-makers which you did not take into account completely.</a:t>
            </a:r>
          </a:p>
          <a:p>
            <a:pPr defTabSz="937900">
              <a:spcBef>
                <a:spcPts val="615"/>
              </a:spcBef>
              <a:defRPr/>
            </a:pPr>
            <a:r>
              <a:rPr lang="en-US" dirty="0">
                <a:cs typeface="Arial"/>
              </a:rPr>
              <a:t>Or new late-breaking knowledge arrived.</a:t>
            </a:r>
          </a:p>
          <a:p>
            <a:pPr defTabSz="937900">
              <a:spcBef>
                <a:spcPts val="615"/>
              </a:spcBef>
              <a:defRPr/>
            </a:pPr>
            <a:r>
              <a:rPr lang="en-US" dirty="0">
                <a:cs typeface="Arial"/>
              </a:rPr>
              <a:t>The next lesson will cover presenting the Key Decision Report and recommendation in the Integration Event to the Decision makers.</a:t>
            </a:r>
          </a:p>
          <a:p>
            <a:pPr defTabSz="937900">
              <a:spcBef>
                <a:spcPts val="615"/>
              </a:spcBef>
              <a:defRPr/>
            </a:pPr>
            <a:endParaRPr lang="en-US" dirty="0">
              <a:cs typeface="Arial"/>
            </a:endParaRPr>
          </a:p>
          <a:p>
            <a:pPr defTabSz="937900">
              <a:spcBef>
                <a:spcPts val="615"/>
              </a:spcBef>
              <a:defRPr/>
            </a:pPr>
            <a:endParaRPr lang="en-US" dirty="0">
              <a:cs typeface="Arial"/>
            </a:endParaRPr>
          </a:p>
        </p:txBody>
      </p:sp>
      <p:sp>
        <p:nvSpPr>
          <p:cNvPr id="6" name="Slide Image Placeholder 5">
            <a:extLst>
              <a:ext uri="{FF2B5EF4-FFF2-40B4-BE49-F238E27FC236}">
                <a16:creationId xmlns:a16="http://schemas.microsoft.com/office/drawing/2014/main" id="{8C065EA6-886A-41F4-A84A-6A27F92B86C4}"/>
              </a:ext>
            </a:extLst>
          </p:cNvPr>
          <p:cNvSpPr>
            <a:spLocks noGrp="1" noRot="1" noChangeAspect="1"/>
          </p:cNvSpPr>
          <p:nvPr>
            <p:ph type="sldImg"/>
          </p:nvPr>
        </p:nvSpPr>
        <p:spPr>
          <a:xfrm>
            <a:off x="863600" y="1004888"/>
            <a:ext cx="5335588" cy="3201987"/>
          </a:xfrm>
        </p:spPr>
      </p:sp>
    </p:spTree>
    <p:extLst>
      <p:ext uri="{BB962C8B-B14F-4D97-AF65-F5344CB8AC3E}">
        <p14:creationId xmlns:p14="http://schemas.microsoft.com/office/powerpoint/2010/main" val="381968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36700" y="760413"/>
            <a:ext cx="3778250" cy="2266950"/>
          </a:xfrm>
        </p:spPr>
      </p:sp>
      <p:sp>
        <p:nvSpPr>
          <p:cNvPr id="3" name="Notes Placeholder 2"/>
          <p:cNvSpPr>
            <a:spLocks noGrp="1"/>
          </p:cNvSpPr>
          <p:nvPr>
            <p:ph type="body" idx="1"/>
          </p:nvPr>
        </p:nvSpPr>
        <p:spPr/>
        <p:txBody>
          <a:bodyPr/>
          <a:lstStyle/>
          <a:p>
            <a:r>
              <a:rPr lang="en-US" b="1" i="1" dirty="0"/>
              <a:t>This is an example of a</a:t>
            </a:r>
            <a:r>
              <a:rPr lang="en-US" b="1" i="1" baseline="0" dirty="0"/>
              <a:t> Knowledge Gap report – as soon as possible, replace it with one of your own.</a:t>
            </a:r>
            <a:endParaRPr lang="en-US" b="1" i="1" dirty="0"/>
          </a:p>
        </p:txBody>
      </p:sp>
      <p:sp>
        <p:nvSpPr>
          <p:cNvPr id="6" name="Slide Number Placeholder 5"/>
          <p:cNvSpPr>
            <a:spLocks noGrp="1"/>
          </p:cNvSpPr>
          <p:nvPr>
            <p:ph type="sldNum" sz="quarter" idx="10"/>
          </p:nvPr>
        </p:nvSpPr>
        <p:spPr/>
        <p:txBody>
          <a:bodyPr/>
          <a:lstStyle/>
          <a:p>
            <a:fld id="{89B38D9C-29D2-E94E-AD0C-9825F0D32917}" type="slidenum">
              <a:rPr lang="en-US" smtClean="0"/>
              <a:pPr/>
              <a:t>4</a:t>
            </a:fld>
            <a:endParaRPr lang="en-US" dirty="0"/>
          </a:p>
        </p:txBody>
      </p:sp>
    </p:spTree>
    <p:extLst>
      <p:ext uri="{BB962C8B-B14F-4D97-AF65-F5344CB8AC3E}">
        <p14:creationId xmlns:p14="http://schemas.microsoft.com/office/powerpoint/2010/main" val="2357725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Biomass= mass of a living thing.</a:t>
            </a:r>
          </a:p>
          <a:p>
            <a:r>
              <a:rPr lang="en-US" dirty="0"/>
              <a:t>Allometric equation = predicts a property of an object based on a measured dimension.  E.g. estimate mass based on DBH and height.  Based on relationships established in previous thorough measurements.</a:t>
            </a:r>
          </a:p>
          <a:p>
            <a:r>
              <a:rPr lang="en-US" dirty="0"/>
              <a:t>Tree mass estimated by diameter, height, and in some cases estimated crown height and radius too.  Also requires allometric equations and tables.</a:t>
            </a:r>
          </a:p>
          <a:p>
            <a:endParaRPr lang="en-US" dirty="0"/>
          </a:p>
          <a:p>
            <a:r>
              <a:rPr lang="en-US" dirty="0"/>
              <a:t>Note: the final research paper did include the longitudinal study.  The second Knowledge Gap was not conclusively closed because the available data from student projects in previous years were too far apart in time to show the growth of leaf area index with sufficient precision.   </a:t>
            </a:r>
          </a:p>
        </p:txBody>
      </p:sp>
      <p:sp>
        <p:nvSpPr>
          <p:cNvPr id="6" name="Slide Image Placeholder 5">
            <a:extLst>
              <a:ext uri="{FF2B5EF4-FFF2-40B4-BE49-F238E27FC236}">
                <a16:creationId xmlns:a16="http://schemas.microsoft.com/office/drawing/2014/main" id="{5A138716-393A-4450-9B8E-7D69808E880A}"/>
              </a:ext>
            </a:extLst>
          </p:cNvPr>
          <p:cNvSpPr>
            <a:spLocks noGrp="1" noRot="1" noChangeAspect="1"/>
          </p:cNvSpPr>
          <p:nvPr>
            <p:ph type="sldImg"/>
          </p:nvPr>
        </p:nvSpPr>
        <p:spPr>
          <a:xfrm>
            <a:off x="820738" y="982663"/>
            <a:ext cx="5216525" cy="3130550"/>
          </a:xfrm>
        </p:spPr>
      </p:sp>
    </p:spTree>
    <p:extLst>
      <p:ext uri="{BB962C8B-B14F-4D97-AF65-F5344CB8AC3E}">
        <p14:creationId xmlns:p14="http://schemas.microsoft.com/office/powerpoint/2010/main" val="3649873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14500" y="1346836"/>
            <a:ext cx="10287000" cy="2865120"/>
          </a:xfrm>
        </p:spPr>
        <p:txBody>
          <a:bodyPr anchor="b"/>
          <a:lstStyle>
            <a:lvl1pPr algn="ctr">
              <a:defRPr sz="6750"/>
            </a:lvl1pPr>
          </a:lstStyle>
          <a:p>
            <a:r>
              <a:rPr lang="en-US"/>
              <a:t>Click to edit Master title style</a:t>
            </a:r>
            <a:endParaRPr lang="en-US" dirty="0"/>
          </a:p>
        </p:txBody>
      </p:sp>
      <p:sp>
        <p:nvSpPr>
          <p:cNvPr id="3" name="Subtitle 2"/>
          <p:cNvSpPr>
            <a:spLocks noGrp="1"/>
          </p:cNvSpPr>
          <p:nvPr>
            <p:ph type="subTitle" idx="1"/>
          </p:nvPr>
        </p:nvSpPr>
        <p:spPr>
          <a:xfrm>
            <a:off x="1714500" y="4322446"/>
            <a:ext cx="10287000" cy="1986914"/>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1268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645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1" y="2051686"/>
            <a:ext cx="11830050" cy="3423284"/>
          </a:xfrm>
        </p:spPr>
        <p:txBody>
          <a:bodyPr anchor="b"/>
          <a:lstStyle>
            <a:lvl1pPr>
              <a:defRPr sz="6750"/>
            </a:lvl1pPr>
          </a:lstStyle>
          <a:p>
            <a:r>
              <a:rPr lang="en-US"/>
              <a:t>Click to edit Master title style</a:t>
            </a:r>
            <a:endParaRPr lang="en-US" dirty="0"/>
          </a:p>
        </p:txBody>
      </p:sp>
      <p:sp>
        <p:nvSpPr>
          <p:cNvPr id="3" name="Text Placeholder 2"/>
          <p:cNvSpPr>
            <a:spLocks noGrp="1"/>
          </p:cNvSpPr>
          <p:nvPr>
            <p:ph type="body" idx="1"/>
          </p:nvPr>
        </p:nvSpPr>
        <p:spPr>
          <a:xfrm>
            <a:off x="935831" y="5507356"/>
            <a:ext cx="11830050" cy="1800224"/>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50371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190750"/>
            <a:ext cx="58293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2190750"/>
            <a:ext cx="58293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5/30/24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60265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2" y="438150"/>
            <a:ext cx="1183005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2" y="2017396"/>
            <a:ext cx="5802510" cy="988694"/>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4" name="Content Placeholder 3"/>
          <p:cNvSpPr>
            <a:spLocks noGrp="1"/>
          </p:cNvSpPr>
          <p:nvPr>
            <p:ph sz="half" idx="2"/>
          </p:nvPr>
        </p:nvSpPr>
        <p:spPr>
          <a:xfrm>
            <a:off x="944762" y="3006090"/>
            <a:ext cx="5802510"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5" y="2017396"/>
            <a:ext cx="5831087" cy="988694"/>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6943725" y="3006090"/>
            <a:ext cx="58310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5/30/24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627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5/30/24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09518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5/30/24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7361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548640"/>
            <a:ext cx="4423767" cy="1920240"/>
          </a:xfrm>
        </p:spPr>
        <p:txBody>
          <a:bodyPr anchor="b"/>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5831087" y="1184911"/>
            <a:ext cx="6943725" cy="5848350"/>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2468880"/>
            <a:ext cx="4423767" cy="4573906"/>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45255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548640"/>
            <a:ext cx="4423767" cy="1920240"/>
          </a:xfrm>
        </p:spPr>
        <p:txBody>
          <a:bodyPr anchor="b"/>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7" y="1184911"/>
            <a:ext cx="6943725" cy="5848350"/>
          </a:xfrm>
        </p:spPr>
        <p:txBody>
          <a:bodyPr anchor="t"/>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r>
              <a:rPr lang="en-US"/>
              <a:t>Click icon to add picture</a:t>
            </a:r>
            <a:endParaRPr lang="en-US" dirty="0"/>
          </a:p>
        </p:txBody>
      </p:sp>
      <p:sp>
        <p:nvSpPr>
          <p:cNvPr id="4" name="Text Placeholder 3"/>
          <p:cNvSpPr>
            <a:spLocks noGrp="1"/>
          </p:cNvSpPr>
          <p:nvPr>
            <p:ph type="body" sz="half" idx="2"/>
          </p:nvPr>
        </p:nvSpPr>
        <p:spPr>
          <a:xfrm>
            <a:off x="944762" y="2468880"/>
            <a:ext cx="4423767" cy="4573906"/>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0316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86819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2" y="438150"/>
            <a:ext cx="2957513"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5" y="438150"/>
            <a:ext cx="8701088"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8799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mpletely 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E609F2-04EB-4392-9B1D-056616847EC5}"/>
              </a:ext>
            </a:extLst>
          </p:cNvPr>
          <p:cNvSpPr/>
          <p:nvPr userDrawn="1"/>
        </p:nvSpPr>
        <p:spPr>
          <a:xfrm>
            <a:off x="1" y="0"/>
            <a:ext cx="13716000" cy="8229600"/>
          </a:xfrm>
          <a:prstGeom prst="rect">
            <a:avLst/>
          </a:prstGeom>
          <a:solidFill>
            <a:schemeClr val="bg1"/>
          </a:solidFill>
          <a:ln w="28575" cap="flat" cmpd="sng" algn="ctr">
            <a:noFill/>
            <a:prstDash val="solid"/>
            <a:miter lim="800000"/>
            <a:headEnd type="none" w="med" len="med"/>
            <a:tailEnd type="none" w="med" len="med"/>
          </a:ln>
          <a:effectLst/>
        </p:spPr>
        <p:txBody>
          <a:bodyPr vert="horz" wrap="square" lIns="102884" tIns="51443" rIns="102884" bIns="51443" numCol="1" rtlCol="0" anchor="ctr" anchorCtr="0" compatLnSpc="1">
            <a:prstTxWarp prst="textNoShape">
              <a:avLst/>
            </a:prstTxWarp>
            <a:noAutofit/>
          </a:bodyPr>
          <a:lstStyle/>
          <a:p>
            <a:pPr algn="ctr" fontAlgn="base">
              <a:lnSpc>
                <a:spcPct val="90000"/>
              </a:lnSpc>
              <a:spcAft>
                <a:spcPct val="0"/>
              </a:spcAft>
              <a:buClr>
                <a:schemeClr val="accent2"/>
              </a:buClr>
              <a:buSzPct val="90000"/>
            </a:pPr>
            <a:endParaRPr lang="en-US" sz="2813" b="1" dirty="0">
              <a:solidFill>
                <a:schemeClr val="bg1"/>
              </a:solidFill>
              <a:latin typeface="+mj-lt"/>
            </a:endParaRPr>
          </a:p>
        </p:txBody>
      </p:sp>
    </p:spTree>
    <p:extLst>
      <p:ext uri="{BB962C8B-B14F-4D97-AF65-F5344CB8AC3E}">
        <p14:creationId xmlns:p14="http://schemas.microsoft.com/office/powerpoint/2010/main" val="238513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 No 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6FC741-DF62-4D41-BC0B-7E96F4C5AAE7}"/>
              </a:ext>
            </a:extLst>
          </p:cNvPr>
          <p:cNvSpPr/>
          <p:nvPr userDrawn="1"/>
        </p:nvSpPr>
        <p:spPr bwMode="gray">
          <a:xfrm>
            <a:off x="1" y="1310640"/>
            <a:ext cx="13716000" cy="198120"/>
          </a:xfrm>
          <a:prstGeom prst="rect">
            <a:avLst/>
          </a:prstGeom>
          <a:solidFill>
            <a:schemeClr val="bg1"/>
          </a:solidFill>
          <a:ln w="28575" cap="flat" cmpd="sng" algn="ctr">
            <a:noFill/>
            <a:prstDash val="solid"/>
            <a:miter lim="800000"/>
            <a:headEnd type="none" w="med" len="med"/>
            <a:tailEnd type="none" w="med" len="med"/>
          </a:ln>
          <a:effectLst/>
        </p:spPr>
        <p:txBody>
          <a:bodyPr vert="horz" wrap="square" lIns="102884" tIns="51443" rIns="102884" bIns="51443" numCol="1" rtlCol="0" anchor="ctr" anchorCtr="0" compatLnSpc="1">
            <a:prstTxWarp prst="textNoShape">
              <a:avLst/>
            </a:prstTxWarp>
            <a:noAutofit/>
          </a:bodyPr>
          <a:lstStyle/>
          <a:p>
            <a:pPr algn="ctr" fontAlgn="base">
              <a:lnSpc>
                <a:spcPct val="90000"/>
              </a:lnSpc>
              <a:spcAft>
                <a:spcPct val="0"/>
              </a:spcAft>
              <a:buClr>
                <a:schemeClr val="accent2"/>
              </a:buClr>
              <a:buSzPct val="90000"/>
            </a:pPr>
            <a:endParaRPr lang="en-US" sz="2813" b="1" dirty="0">
              <a:solidFill>
                <a:schemeClr val="bg1"/>
              </a:solidFill>
              <a:latin typeface="+mj-lt"/>
            </a:endParaRPr>
          </a:p>
        </p:txBody>
      </p:sp>
      <p:sp>
        <p:nvSpPr>
          <p:cNvPr id="2" name="Title 1"/>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81190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438150"/>
            <a:ext cx="1183005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2190750"/>
            <a:ext cx="1183005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7627621"/>
            <a:ext cx="3086100" cy="438150"/>
          </a:xfrm>
          <a:prstGeom prst="rect">
            <a:avLst/>
          </a:prstGeom>
        </p:spPr>
        <p:txBody>
          <a:bodyPr vert="horz" lIns="91440" tIns="45720" rIns="91440" bIns="45720" rtlCol="0" anchor="ctr"/>
          <a:lstStyle>
            <a:lvl1pPr algn="l">
              <a:defRPr sz="1350">
                <a:solidFill>
                  <a:schemeClr val="tx1">
                    <a:tint val="75000"/>
                  </a:schemeClr>
                </a:solidFill>
              </a:defRPr>
            </a:lvl1pPr>
          </a:lstStyle>
          <a:p>
            <a:fld id="{C764DE79-268F-4C1A-8933-263129D2AF90}" type="datetimeFigureOut">
              <a:rPr lang="en-US" dirty="0"/>
              <a:t>5/30/24</a:t>
            </a:fld>
            <a:endParaRPr lang="en-US" dirty="0"/>
          </a:p>
        </p:txBody>
      </p:sp>
      <p:sp>
        <p:nvSpPr>
          <p:cNvPr id="5" name="Footer Placeholder 4"/>
          <p:cNvSpPr>
            <a:spLocks noGrp="1"/>
          </p:cNvSpPr>
          <p:nvPr>
            <p:ph type="ftr" sz="quarter" idx="3"/>
          </p:nvPr>
        </p:nvSpPr>
        <p:spPr>
          <a:xfrm>
            <a:off x="4543425" y="7627621"/>
            <a:ext cx="4629150" cy="438150"/>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686925" y="7627621"/>
            <a:ext cx="3086100" cy="438150"/>
          </a:xfrm>
          <a:prstGeom prst="rect">
            <a:avLst/>
          </a:prstGeom>
        </p:spPr>
        <p:txBody>
          <a:bodyPr vert="horz" lIns="91440" tIns="45720" rIns="91440" bIns="45720" rtlCol="0" anchor="ctr"/>
          <a:lstStyle>
            <a:lvl1pPr algn="r">
              <a:defRPr sz="135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56824308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7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US"/>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hyperlink" Target="https://www.fs.usda.gov/treesearch/pubs/55408"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030720"/>
            <a:ext cx="13716000" cy="119888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125401" tIns="62700" rIns="125401" bIns="62700" rtlCol="0" anchor="ctr"/>
          <a:lstStyle/>
          <a:p>
            <a:pPr algn="ctr"/>
            <a:endParaRPr lang="en-US" sz="1200"/>
          </a:p>
        </p:txBody>
      </p:sp>
      <p:sp>
        <p:nvSpPr>
          <p:cNvPr id="5" name="Rectangle 4"/>
          <p:cNvSpPr/>
          <p:nvPr/>
        </p:nvSpPr>
        <p:spPr>
          <a:xfrm>
            <a:off x="10712825" y="1911930"/>
            <a:ext cx="44823" cy="37406"/>
          </a:xfrm>
          <a:prstGeom prst="rect">
            <a:avLst/>
          </a:prstGeom>
          <a:ln>
            <a:bevel/>
          </a:ln>
        </p:spPr>
        <p:style>
          <a:lnRef idx="1">
            <a:schemeClr val="accent1"/>
          </a:lnRef>
          <a:fillRef idx="3">
            <a:schemeClr val="accent1"/>
          </a:fillRef>
          <a:effectRef idx="2">
            <a:schemeClr val="accent1"/>
          </a:effectRef>
          <a:fontRef idx="minor">
            <a:schemeClr val="lt1"/>
          </a:fontRef>
        </p:style>
        <p:txBody>
          <a:bodyPr lIns="78359" tIns="39180" rIns="78359" bIns="39180" spcCol="0" rtlCol="0" anchor="ctr"/>
          <a:lstStyle/>
          <a:p>
            <a:pPr algn="ctr"/>
            <a:endParaRPr lang="en-US" sz="1200">
              <a:latin typeface="Arial"/>
              <a:cs typeface="Arial"/>
            </a:endParaRPr>
          </a:p>
        </p:txBody>
      </p:sp>
      <p:sp>
        <p:nvSpPr>
          <p:cNvPr id="11" name="Rounded Rectangle 10"/>
          <p:cNvSpPr/>
          <p:nvPr/>
        </p:nvSpPr>
        <p:spPr>
          <a:xfrm>
            <a:off x="268941" y="124692"/>
            <a:ext cx="6416367" cy="962652"/>
          </a:xfrm>
          <a:prstGeom prst="roundRect">
            <a:avLst/>
          </a:prstGeom>
          <a:solidFill>
            <a:srgbClr val="CC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r>
              <a:rPr lang="en-US" sz="1200" b="1" dirty="0">
                <a:solidFill>
                  <a:srgbClr val="000000"/>
                </a:solidFill>
                <a:latin typeface="Arial"/>
                <a:cs typeface="Arial"/>
              </a:rPr>
              <a:t>Key Decision (title should include keywords but doesn’t have to be question)</a:t>
            </a:r>
          </a:p>
          <a:p>
            <a:r>
              <a:rPr lang="en-US" sz="1200" b="1" dirty="0">
                <a:solidFill>
                  <a:srgbClr val="000000"/>
                </a:solidFill>
                <a:latin typeface="Arial"/>
                <a:cs typeface="Arial"/>
              </a:rPr>
              <a:t>Owner:  </a:t>
            </a:r>
          </a:p>
          <a:p>
            <a:r>
              <a:rPr lang="en-US" sz="1200" b="1" dirty="0">
                <a:solidFill>
                  <a:srgbClr val="000000"/>
                </a:solidFill>
                <a:latin typeface="Arial"/>
                <a:cs typeface="Arial"/>
              </a:rPr>
              <a:t>Decision Maker:					</a:t>
            </a:r>
            <a:br>
              <a:rPr lang="en-US" sz="1200" b="1" dirty="0">
                <a:solidFill>
                  <a:srgbClr val="000000"/>
                </a:solidFill>
                <a:latin typeface="Arial"/>
                <a:cs typeface="Arial"/>
              </a:rPr>
            </a:br>
            <a:r>
              <a:rPr lang="en-US" sz="1200" b="1" dirty="0">
                <a:solidFill>
                  <a:srgbClr val="000000"/>
                </a:solidFill>
                <a:latin typeface="Arial"/>
                <a:cs typeface="Arial"/>
              </a:rPr>
              <a:t>Integration Event:</a:t>
            </a:r>
            <a:endParaRPr lang="en-US" sz="1200" dirty="0">
              <a:solidFill>
                <a:srgbClr val="000000"/>
              </a:solidFill>
              <a:latin typeface="Arial"/>
              <a:cs typeface="Arial"/>
            </a:endParaRPr>
          </a:p>
        </p:txBody>
      </p:sp>
      <p:sp>
        <p:nvSpPr>
          <p:cNvPr id="12" name="Rounded Rectangle 11"/>
          <p:cNvSpPr/>
          <p:nvPr/>
        </p:nvSpPr>
        <p:spPr>
          <a:xfrm>
            <a:off x="6828121" y="124692"/>
            <a:ext cx="6663767" cy="962652"/>
          </a:xfrm>
          <a:prstGeom prst="roundRect">
            <a:avLst/>
          </a:prstGeom>
          <a:solidFill>
            <a:srgbClr val="CC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pPr algn="r"/>
            <a:r>
              <a:rPr lang="en-US" sz="1200" b="1" dirty="0">
                <a:solidFill>
                  <a:srgbClr val="000000"/>
                </a:solidFill>
                <a:latin typeface="Arial"/>
                <a:cs typeface="Arial"/>
              </a:rPr>
              <a:t>PROJECT NAME</a:t>
            </a:r>
            <a:br>
              <a:rPr lang="en-US" sz="1200" b="1" dirty="0">
                <a:solidFill>
                  <a:srgbClr val="000000"/>
                </a:solidFill>
                <a:latin typeface="Arial"/>
                <a:cs typeface="Arial"/>
              </a:rPr>
            </a:br>
            <a:r>
              <a:rPr lang="en-US" sz="1200" b="1" dirty="0">
                <a:solidFill>
                  <a:srgbClr val="000000"/>
                </a:solidFill>
                <a:latin typeface="Arial"/>
                <a:cs typeface="Arial"/>
              </a:rPr>
              <a:t>Key Decision #__</a:t>
            </a:r>
          </a:p>
          <a:p>
            <a:pPr marL="438832" indent="-438832">
              <a:buFont typeface="Arial"/>
              <a:buChar char="•"/>
            </a:pPr>
            <a:r>
              <a:rPr lang="en-US" sz="1200" dirty="0">
                <a:solidFill>
                  <a:srgbClr val="000000"/>
                </a:solidFill>
                <a:latin typeface="Arial"/>
                <a:cs typeface="Arial"/>
              </a:rPr>
              <a:t>Font size at least 12 pt.</a:t>
            </a:r>
          </a:p>
          <a:p>
            <a:pPr marL="438832" indent="-438832">
              <a:buFont typeface="Arial"/>
              <a:buChar char="•"/>
            </a:pPr>
            <a:r>
              <a:rPr lang="en-US" sz="1200" dirty="0">
                <a:solidFill>
                  <a:srgbClr val="000000"/>
                </a:solidFill>
                <a:latin typeface="Arial"/>
                <a:cs typeface="Arial"/>
              </a:rPr>
              <a:t>No more than two additional slides</a:t>
            </a:r>
          </a:p>
          <a:p>
            <a:r>
              <a:rPr lang="en-US" sz="1200" dirty="0">
                <a:solidFill>
                  <a:srgbClr val="000000"/>
                </a:solidFill>
                <a:latin typeface="Arial"/>
                <a:cs typeface="Arial"/>
              </a:rPr>
              <a:t> </a:t>
            </a:r>
          </a:p>
        </p:txBody>
      </p:sp>
      <p:sp>
        <p:nvSpPr>
          <p:cNvPr id="13" name="Rounded Rectangle 12"/>
          <p:cNvSpPr/>
          <p:nvPr/>
        </p:nvSpPr>
        <p:spPr>
          <a:xfrm>
            <a:off x="268941" y="1198881"/>
            <a:ext cx="6416367" cy="1107662"/>
          </a:xfrm>
          <a:prstGeom prst="roundRect">
            <a:avLst/>
          </a:prstGeom>
          <a:ln>
            <a:solidFill>
              <a:srgbClr val="555555"/>
            </a:solidFil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Key Decision</a:t>
            </a:r>
          </a:p>
          <a:p>
            <a:endParaRPr lang="en-US" sz="1200" b="1" dirty="0">
              <a:latin typeface="Arial"/>
              <a:cs typeface="Arial"/>
            </a:endParaRPr>
          </a:p>
        </p:txBody>
      </p:sp>
      <p:sp>
        <p:nvSpPr>
          <p:cNvPr id="14" name="Rounded Rectangle 13"/>
          <p:cNvSpPr/>
          <p:nvPr/>
        </p:nvSpPr>
        <p:spPr>
          <a:xfrm>
            <a:off x="268941" y="2431042"/>
            <a:ext cx="6416367" cy="1496291"/>
          </a:xfrm>
          <a:prstGeom prst="roundRect">
            <a:avLst/>
          </a:prstGeom>
          <a:ln>
            <a:solidFill>
              <a:srgbClr val="555555"/>
            </a:solidFil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Purpose </a:t>
            </a:r>
            <a:r>
              <a:rPr lang="en-US" sz="1200" dirty="0">
                <a:latin typeface="Arial"/>
                <a:cs typeface="Arial"/>
              </a:rPr>
              <a:t>(link back to the project’s Objectives)</a:t>
            </a:r>
          </a:p>
        </p:txBody>
      </p:sp>
      <p:sp>
        <p:nvSpPr>
          <p:cNvPr id="15" name="Rounded Rectangle 14"/>
          <p:cNvSpPr/>
          <p:nvPr/>
        </p:nvSpPr>
        <p:spPr>
          <a:xfrm>
            <a:off x="6828119" y="1198881"/>
            <a:ext cx="6663765" cy="4112711"/>
          </a:xfrm>
          <a:prstGeom prst="roundRect">
            <a:avLst>
              <a:gd name="adj" fmla="val 6701"/>
            </a:avLst>
          </a:prstGeom>
          <a:ln>
            <a:solidFill>
              <a:srgbClr val="555555"/>
            </a:solidFil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Have Learned </a:t>
            </a:r>
            <a:r>
              <a:rPr lang="en-US" sz="1200" dirty="0">
                <a:latin typeface="Arial"/>
                <a:cs typeface="Arial"/>
              </a:rPr>
              <a:t>– summary of all Knowledge Gaps</a:t>
            </a:r>
          </a:p>
          <a:p>
            <a:endParaRPr lang="en-US" sz="1200" dirty="0">
              <a:latin typeface="Arial"/>
              <a:cs typeface="Arial"/>
            </a:endParaRPr>
          </a:p>
          <a:p>
            <a:endParaRPr lang="en-US" sz="1200" dirty="0">
              <a:latin typeface="Arial"/>
              <a:cs typeface="Arial"/>
            </a:endParaRPr>
          </a:p>
        </p:txBody>
      </p:sp>
      <p:sp>
        <p:nvSpPr>
          <p:cNvPr id="16" name="Rounded Rectangle 15"/>
          <p:cNvSpPr/>
          <p:nvPr/>
        </p:nvSpPr>
        <p:spPr>
          <a:xfrm>
            <a:off x="6828119" y="5484796"/>
            <a:ext cx="6663765" cy="2545420"/>
          </a:xfrm>
          <a:prstGeom prst="roundRect">
            <a:avLst>
              <a:gd name="adj" fmla="val 9705"/>
            </a:avLst>
          </a:prstGeom>
          <a:ln>
            <a:solidFill>
              <a:srgbClr val="555555"/>
            </a:solidFil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Recommend / What We Have Decided</a:t>
            </a:r>
          </a:p>
          <a:p>
            <a:endParaRPr lang="en-US" sz="1200" b="1" dirty="0">
              <a:latin typeface="Arial"/>
              <a:cs typeface="Arial"/>
            </a:endParaRPr>
          </a:p>
          <a:p>
            <a:endParaRPr lang="en-US" sz="1200" dirty="0">
              <a:latin typeface="Arial"/>
              <a:cs typeface="Arial"/>
            </a:endParaRPr>
          </a:p>
        </p:txBody>
      </p:sp>
      <p:sp>
        <p:nvSpPr>
          <p:cNvPr id="17" name="Rounded Rectangle 16"/>
          <p:cNvSpPr/>
          <p:nvPr/>
        </p:nvSpPr>
        <p:spPr>
          <a:xfrm>
            <a:off x="268941" y="4045334"/>
            <a:ext cx="6416367" cy="3984881"/>
          </a:xfrm>
          <a:prstGeom prst="roundRect">
            <a:avLst>
              <a:gd name="adj" fmla="val 7345"/>
            </a:avLst>
          </a:prstGeom>
          <a:ln>
            <a:solidFill>
              <a:srgbClr val="555555"/>
            </a:solidFil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Have Done </a:t>
            </a:r>
            <a:r>
              <a:rPr lang="en-US" sz="1200" dirty="0">
                <a:latin typeface="Arial"/>
                <a:cs typeface="Arial"/>
              </a:rPr>
              <a:t>– summary of work to close knowledge gaps and build stakeholder alignment around decision</a:t>
            </a:r>
          </a:p>
          <a:p>
            <a:endParaRPr lang="en-US" sz="1200" dirty="0">
              <a:latin typeface="Arial"/>
              <a:cs typeface="Arial"/>
            </a:endParaRPr>
          </a:p>
          <a:p>
            <a:endParaRPr lang="en-US" sz="1200" dirty="0">
              <a:latin typeface="Arial"/>
              <a:cs typeface="Arial"/>
            </a:endParaRPr>
          </a:p>
        </p:txBody>
      </p:sp>
      <p:sp>
        <p:nvSpPr>
          <p:cNvPr id="18" name="TextBox 17">
            <a:extLst>
              <a:ext uri="{FF2B5EF4-FFF2-40B4-BE49-F238E27FC236}">
                <a16:creationId xmlns:a16="http://schemas.microsoft.com/office/drawing/2014/main" id="{FA167DBC-4E48-2443-8442-F6E5204A7CC9}"/>
              </a:ext>
            </a:extLst>
          </p:cNvPr>
          <p:cNvSpPr txBox="1"/>
          <p:nvPr/>
        </p:nvSpPr>
        <p:spPr>
          <a:xfrm>
            <a:off x="11313141" y="602328"/>
            <a:ext cx="2133918" cy="369332"/>
          </a:xfrm>
          <a:prstGeom prst="rect">
            <a:avLst/>
          </a:prstGeom>
          <a:noFill/>
        </p:spPr>
        <p:txBody>
          <a:bodyPr wrap="none" rtlCol="0">
            <a:spAutoFit/>
          </a:bodyPr>
          <a:lstStyle/>
          <a:p>
            <a:pPr algn="r"/>
            <a:r>
              <a:rPr lang="en-US" dirty="0"/>
              <a:t>Ready for Decision</a:t>
            </a:r>
          </a:p>
        </p:txBody>
      </p:sp>
    </p:spTree>
    <p:extLst>
      <p:ext uri="{BB962C8B-B14F-4D97-AF65-F5344CB8AC3E}">
        <p14:creationId xmlns:p14="http://schemas.microsoft.com/office/powerpoint/2010/main" val="343104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030720"/>
            <a:ext cx="13716000" cy="119888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125401" tIns="62700" rIns="125401" bIns="62700" rtlCol="0" anchor="ctr"/>
          <a:lstStyle/>
          <a:p>
            <a:pPr algn="ctr"/>
            <a:endParaRPr lang="en-US" sz="1200"/>
          </a:p>
        </p:txBody>
      </p:sp>
      <p:sp>
        <p:nvSpPr>
          <p:cNvPr id="3" name="Rounded Rectangle 2"/>
          <p:cNvSpPr/>
          <p:nvPr/>
        </p:nvSpPr>
        <p:spPr>
          <a:xfrm>
            <a:off x="268941" y="1270000"/>
            <a:ext cx="6416367" cy="1013009"/>
          </a:xfrm>
          <a:prstGeom prst="roundRect">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Question to Answer:</a:t>
            </a:r>
          </a:p>
        </p:txBody>
      </p:sp>
      <p:sp>
        <p:nvSpPr>
          <p:cNvPr id="7" name="Rounded Rectangle 6"/>
          <p:cNvSpPr/>
          <p:nvPr/>
        </p:nvSpPr>
        <p:spPr>
          <a:xfrm>
            <a:off x="268941" y="2382992"/>
            <a:ext cx="6416367" cy="1496291"/>
          </a:xfrm>
          <a:prstGeom prst="roundRect">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Purpose </a:t>
            </a:r>
            <a:r>
              <a:rPr lang="en-US" sz="1200" dirty="0">
                <a:latin typeface="Arial"/>
                <a:cs typeface="Arial"/>
              </a:rPr>
              <a:t>(link back to the Knowledge Gap’s Key Decision):</a:t>
            </a:r>
          </a:p>
          <a:p>
            <a:endParaRPr lang="en-US" sz="1200" dirty="0">
              <a:latin typeface="Arial"/>
              <a:cs typeface="Arial"/>
            </a:endParaRPr>
          </a:p>
        </p:txBody>
      </p:sp>
      <p:sp>
        <p:nvSpPr>
          <p:cNvPr id="8" name="Rounded Rectangle 7"/>
          <p:cNvSpPr/>
          <p:nvPr/>
        </p:nvSpPr>
        <p:spPr>
          <a:xfrm>
            <a:off x="6828123" y="1270000"/>
            <a:ext cx="6663765" cy="5130800"/>
          </a:xfrm>
          <a:prstGeom prst="roundRect">
            <a:avLst>
              <a:gd name="adj" fmla="val 2944"/>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Have Learned</a:t>
            </a:r>
          </a:p>
          <a:p>
            <a:endParaRPr lang="en-US" sz="1200" b="1"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p:txBody>
      </p:sp>
      <p:sp>
        <p:nvSpPr>
          <p:cNvPr id="9" name="Rounded Rectangle 8"/>
          <p:cNvSpPr/>
          <p:nvPr/>
        </p:nvSpPr>
        <p:spPr>
          <a:xfrm>
            <a:off x="6828123" y="6533321"/>
            <a:ext cx="6663765" cy="1467865"/>
          </a:xfrm>
          <a:prstGeom prst="roundRect">
            <a:avLst>
              <a:gd name="adj" fmla="val 7716"/>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Recommendations and Next Steps</a:t>
            </a:r>
            <a:br>
              <a:rPr lang="en-US" sz="1200" b="1" dirty="0">
                <a:latin typeface="Arial"/>
                <a:cs typeface="Arial"/>
              </a:rPr>
            </a:br>
            <a:endParaRPr lang="en-US" sz="1200" b="1" dirty="0">
              <a:latin typeface="Arial"/>
              <a:cs typeface="Arial"/>
            </a:endParaRPr>
          </a:p>
        </p:txBody>
      </p:sp>
      <p:sp>
        <p:nvSpPr>
          <p:cNvPr id="10" name="Rounded Rectangle 9"/>
          <p:cNvSpPr/>
          <p:nvPr/>
        </p:nvSpPr>
        <p:spPr>
          <a:xfrm>
            <a:off x="268941" y="3971785"/>
            <a:ext cx="6416367" cy="4029404"/>
          </a:xfrm>
          <a:prstGeom prst="roundRect">
            <a:avLst>
              <a:gd name="adj" fmla="val 6346"/>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Will Do / What We Have Done </a:t>
            </a:r>
            <a:r>
              <a:rPr lang="en-US" sz="1200" dirty="0">
                <a:latin typeface="Arial"/>
                <a:cs typeface="Arial"/>
              </a:rPr>
              <a:t>(summary of your plan to close the KG)</a:t>
            </a:r>
          </a:p>
          <a:p>
            <a:endParaRPr lang="en-US" sz="1200" dirty="0">
              <a:latin typeface="Arial"/>
              <a:cs typeface="Arial"/>
            </a:endParaRPr>
          </a:p>
          <a:p>
            <a:r>
              <a:rPr lang="en-US" sz="1200" dirty="0">
                <a:latin typeface="Arial"/>
                <a:cs typeface="Arial"/>
              </a:rPr>
              <a:t>Done:</a:t>
            </a: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r>
              <a:rPr lang="en-US" sz="1200" dirty="0">
                <a:latin typeface="Arial"/>
                <a:cs typeface="Arial"/>
              </a:rPr>
              <a:t>Planned:</a:t>
            </a:r>
          </a:p>
          <a:p>
            <a:endParaRPr lang="en-US" sz="1200" dirty="0">
              <a:latin typeface="Arial"/>
              <a:cs typeface="Arial"/>
            </a:endParaRPr>
          </a:p>
        </p:txBody>
      </p:sp>
      <p:sp>
        <p:nvSpPr>
          <p:cNvPr id="11" name="Rounded Rectangle 10"/>
          <p:cNvSpPr/>
          <p:nvPr/>
        </p:nvSpPr>
        <p:spPr>
          <a:xfrm>
            <a:off x="268941" y="124691"/>
            <a:ext cx="6416367" cy="1053869"/>
          </a:xfrm>
          <a:prstGeom prst="roundRect">
            <a:avLst/>
          </a:prstGeom>
          <a:solidFill>
            <a:srgbClr val="FF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r>
              <a:rPr lang="en-US" sz="1200" b="1" dirty="0">
                <a:solidFill>
                  <a:srgbClr val="000000"/>
                </a:solidFill>
                <a:latin typeface="Arial"/>
                <a:cs typeface="Arial"/>
              </a:rPr>
              <a:t>Knowledge Gap:(title should include keywords but doesn’t have to be question)</a:t>
            </a:r>
          </a:p>
          <a:p>
            <a:r>
              <a:rPr lang="en-US" sz="1200" b="1" dirty="0">
                <a:solidFill>
                  <a:srgbClr val="000000"/>
                </a:solidFill>
                <a:latin typeface="Arial"/>
                <a:cs typeface="Arial"/>
              </a:rPr>
              <a:t>Owner:</a:t>
            </a:r>
          </a:p>
          <a:p>
            <a:r>
              <a:rPr lang="en-US" sz="1200" b="1" dirty="0">
                <a:solidFill>
                  <a:srgbClr val="000000"/>
                </a:solidFill>
                <a:latin typeface="Arial"/>
                <a:cs typeface="Arial"/>
              </a:rPr>
              <a:t>Contributors: 				</a:t>
            </a:r>
            <a:br>
              <a:rPr lang="en-US" sz="1200" b="1" dirty="0">
                <a:solidFill>
                  <a:srgbClr val="000000"/>
                </a:solidFill>
                <a:latin typeface="Arial"/>
                <a:cs typeface="Arial"/>
              </a:rPr>
            </a:br>
            <a:r>
              <a:rPr lang="en-US" sz="1200" b="1" dirty="0">
                <a:solidFill>
                  <a:srgbClr val="000000"/>
                </a:solidFill>
                <a:latin typeface="Arial"/>
                <a:cs typeface="Arial"/>
              </a:rPr>
              <a:t>Learning Cycle:</a:t>
            </a:r>
            <a:endParaRPr lang="en-US" sz="1200" dirty="0">
              <a:solidFill>
                <a:srgbClr val="000000"/>
              </a:solidFill>
              <a:latin typeface="Arial"/>
              <a:cs typeface="Arial"/>
            </a:endParaRPr>
          </a:p>
        </p:txBody>
      </p:sp>
      <p:sp>
        <p:nvSpPr>
          <p:cNvPr id="12" name="Rounded Rectangle 11"/>
          <p:cNvSpPr/>
          <p:nvPr/>
        </p:nvSpPr>
        <p:spPr>
          <a:xfrm>
            <a:off x="6828121" y="124691"/>
            <a:ext cx="6663767" cy="1053869"/>
          </a:xfrm>
          <a:prstGeom prst="roundRect">
            <a:avLst/>
          </a:prstGeom>
          <a:solidFill>
            <a:srgbClr val="FF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pPr algn="r"/>
            <a:r>
              <a:rPr lang="en-US" sz="1200" b="1" dirty="0">
                <a:solidFill>
                  <a:srgbClr val="000000"/>
                </a:solidFill>
                <a:latin typeface="Arial"/>
                <a:cs typeface="Arial"/>
              </a:rPr>
              <a:t>PROJECT NAME      </a:t>
            </a:r>
            <a:br>
              <a:rPr lang="en-US" sz="1200" b="1" dirty="0">
                <a:solidFill>
                  <a:srgbClr val="000000"/>
                </a:solidFill>
                <a:latin typeface="Arial"/>
                <a:cs typeface="Arial"/>
              </a:rPr>
            </a:br>
            <a:r>
              <a:rPr lang="en-US" sz="1200" b="1" dirty="0">
                <a:solidFill>
                  <a:srgbClr val="000000"/>
                </a:solidFill>
                <a:latin typeface="Arial"/>
                <a:cs typeface="Arial"/>
              </a:rPr>
              <a:t>Knowledge Gap #______</a:t>
            </a:r>
          </a:p>
          <a:p>
            <a:pPr marL="263299" indent="-263299">
              <a:buFont typeface="Arial"/>
              <a:buChar char="•"/>
            </a:pPr>
            <a:r>
              <a:rPr lang="en-US" sz="1200" dirty="0">
                <a:solidFill>
                  <a:srgbClr val="000000"/>
                </a:solidFill>
                <a:latin typeface="Arial"/>
                <a:cs typeface="Arial"/>
              </a:rPr>
              <a:t>Font size at least 12 pt.</a:t>
            </a:r>
          </a:p>
          <a:p>
            <a:pPr marL="263299" indent="-263299">
              <a:buFont typeface="Arial"/>
              <a:buChar char="•"/>
            </a:pPr>
            <a:r>
              <a:rPr lang="en-US" sz="1200" dirty="0">
                <a:solidFill>
                  <a:srgbClr val="000000"/>
                </a:solidFill>
                <a:latin typeface="Arial"/>
                <a:cs typeface="Arial"/>
              </a:rPr>
              <a:t>No more than two additional slides</a:t>
            </a:r>
          </a:p>
        </p:txBody>
      </p:sp>
      <p:sp>
        <p:nvSpPr>
          <p:cNvPr id="13" name="TextBox 12">
            <a:extLst>
              <a:ext uri="{FF2B5EF4-FFF2-40B4-BE49-F238E27FC236}">
                <a16:creationId xmlns:a16="http://schemas.microsoft.com/office/drawing/2014/main" id="{673E357A-11D9-EA47-AB4C-FEA5986E87D7}"/>
              </a:ext>
            </a:extLst>
          </p:cNvPr>
          <p:cNvSpPr txBox="1"/>
          <p:nvPr/>
        </p:nvSpPr>
        <p:spPr>
          <a:xfrm>
            <a:off x="12127412" y="690823"/>
            <a:ext cx="1364476" cy="369332"/>
          </a:xfrm>
          <a:prstGeom prst="rect">
            <a:avLst/>
          </a:prstGeom>
          <a:noFill/>
        </p:spPr>
        <p:txBody>
          <a:bodyPr wrap="none" rtlCol="0">
            <a:spAutoFit/>
          </a:bodyPr>
          <a:lstStyle/>
          <a:p>
            <a:pPr algn="r"/>
            <a:r>
              <a:rPr lang="en-US" dirty="0"/>
              <a:t>In Progress</a:t>
            </a:r>
          </a:p>
        </p:txBody>
      </p:sp>
    </p:spTree>
    <p:extLst>
      <p:ext uri="{BB962C8B-B14F-4D97-AF65-F5344CB8AC3E}">
        <p14:creationId xmlns:p14="http://schemas.microsoft.com/office/powerpoint/2010/main" val="774746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60898" y="1481616"/>
            <a:ext cx="6543545" cy="949697"/>
          </a:xfrm>
          <a:prstGeom prst="roundRect">
            <a:avLst/>
          </a:prstGeom>
          <a:ln>
            <a:solidFill>
              <a:schemeClr val="tx1">
                <a:lumMod val="50000"/>
                <a:lumOff val="50000"/>
              </a:schemeClr>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cs typeface="Arial"/>
              </a:rPr>
              <a:t>The Key Decision</a:t>
            </a:r>
          </a:p>
          <a:p>
            <a:endParaRPr lang="en-US" sz="1350" dirty="0">
              <a:latin typeface="Arial"/>
              <a:cs typeface="Arial"/>
            </a:endParaRPr>
          </a:p>
          <a:p>
            <a:r>
              <a:rPr lang="en-US" sz="1350" dirty="0">
                <a:cs typeface="Arial"/>
              </a:rPr>
              <a:t>Who will provide the Klickitat’s video solution?</a:t>
            </a:r>
          </a:p>
        </p:txBody>
      </p:sp>
      <p:sp>
        <p:nvSpPr>
          <p:cNvPr id="7" name="Rounded Rectangle 6"/>
          <p:cNvSpPr/>
          <p:nvPr/>
        </p:nvSpPr>
        <p:spPr>
          <a:xfrm>
            <a:off x="260898" y="2525045"/>
            <a:ext cx="6543545" cy="1402772"/>
          </a:xfrm>
          <a:prstGeom prst="roundRect">
            <a:avLst>
              <a:gd name="adj" fmla="val 11096"/>
            </a:avLst>
          </a:prstGeom>
          <a:ln>
            <a:solidFill>
              <a:schemeClr val="tx1">
                <a:lumMod val="50000"/>
                <a:lumOff val="50000"/>
              </a:schemeClr>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cs typeface="Arial"/>
              </a:rPr>
              <a:t>The Purpose </a:t>
            </a:r>
            <a:r>
              <a:rPr lang="en-US" sz="1350" dirty="0">
                <a:cs typeface="Arial"/>
              </a:rPr>
              <a:t>(link back to the project’s Objectives)</a:t>
            </a:r>
          </a:p>
          <a:p>
            <a:pPr defTabSz="1028974">
              <a:lnSpc>
                <a:spcPct val="90000"/>
              </a:lnSpc>
              <a:spcBef>
                <a:spcPts val="675"/>
              </a:spcBef>
              <a:buClr>
                <a:schemeClr val="accent1"/>
              </a:buClr>
              <a:buSzPct val="100000"/>
              <a:defRPr/>
            </a:pPr>
            <a:r>
              <a:rPr lang="en-US" sz="1350" dirty="0">
                <a:solidFill>
                  <a:schemeClr val="tx1"/>
                </a:solidFill>
              </a:rPr>
              <a:t>We want improved remote control and video recording in our undersea robot, compared to our current vendor’s video capabilities. We must choose a video solution tool by start of 3rd quarter to meet target launch date.  If we don’t have better video, our competitors will take over. There’s lots of video cameras available but we don’t know if they can survive submersion. </a:t>
            </a:r>
            <a:endParaRPr lang="en-US" sz="1350" dirty="0"/>
          </a:p>
        </p:txBody>
      </p:sp>
      <p:sp>
        <p:nvSpPr>
          <p:cNvPr id="8" name="Rounded Rectangle 7"/>
          <p:cNvSpPr/>
          <p:nvPr/>
        </p:nvSpPr>
        <p:spPr>
          <a:xfrm>
            <a:off x="6911558" y="1481614"/>
            <a:ext cx="6543545" cy="5105860"/>
          </a:xfrm>
          <a:prstGeom prst="roundRect">
            <a:avLst>
              <a:gd name="adj" fmla="val 3351"/>
            </a:avLst>
          </a:prstGeom>
          <a:ln>
            <a:solidFill>
              <a:schemeClr val="tx1">
                <a:lumMod val="50000"/>
                <a:lumOff val="50000"/>
              </a:schemeClr>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cs typeface="Arial"/>
              </a:rPr>
              <a:t>What We Have Learned </a:t>
            </a:r>
            <a:r>
              <a:rPr lang="en-US" sz="1350" dirty="0">
                <a:cs typeface="Arial"/>
              </a:rPr>
              <a:t>– summary of all Knowledge Gaps</a:t>
            </a:r>
          </a:p>
          <a:p>
            <a:r>
              <a:rPr lang="en-US" sz="1350" dirty="0">
                <a:cs typeface="Arial"/>
              </a:rPr>
              <a:t>As of today, none of the alternative vendors provide solutions that are better than our current vendor. </a:t>
            </a: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endParaRPr lang="en-US" sz="1350" dirty="0">
              <a:cs typeface="Arial"/>
            </a:endParaRPr>
          </a:p>
          <a:p>
            <a:r>
              <a:rPr lang="en-US" sz="1350" b="1" dirty="0">
                <a:cs typeface="Arial"/>
              </a:rPr>
              <a:t>Analysis:</a:t>
            </a:r>
          </a:p>
          <a:p>
            <a:r>
              <a:rPr lang="en-US" sz="1350" dirty="0">
                <a:cs typeface="Arial"/>
              </a:rPr>
              <a:t>These results show two possibilities which would require further work:</a:t>
            </a:r>
            <a:br>
              <a:rPr lang="en-US" sz="1350" dirty="0">
                <a:cs typeface="Arial"/>
              </a:rPr>
            </a:br>
            <a:r>
              <a:rPr lang="en-US" sz="1350" dirty="0">
                <a:cs typeface="Arial"/>
              </a:rPr>
              <a:t>1) Work with current vendor to improve their video resolution.  They are highly motivated to work with us so that they can secure the Klickitat series contracts.</a:t>
            </a:r>
          </a:p>
          <a:p>
            <a:r>
              <a:rPr lang="en-US" sz="1350" dirty="0">
                <a:cs typeface="Arial"/>
              </a:rPr>
              <a:t>2) Approach Sonoria (option E) to see if they are willing to work with us to improve their seals to withstand the water pressure. Although the technical challenges are smaller, we have no prior relationship with them and so any co-development partnership would be a lot more risky</a:t>
            </a:r>
            <a:r>
              <a:rPr lang="en-US" sz="1350" dirty="0">
                <a:latin typeface="Arial"/>
                <a:cs typeface="Arial"/>
              </a:rPr>
              <a:t>.</a:t>
            </a:r>
          </a:p>
          <a:p>
            <a:endParaRPr lang="en-US" sz="1350" dirty="0">
              <a:latin typeface="Arial"/>
              <a:cs typeface="Arial"/>
            </a:endParaRPr>
          </a:p>
          <a:p>
            <a:r>
              <a:rPr lang="en-US" sz="1350" b="1" dirty="0">
                <a:cs typeface="Arial"/>
              </a:rPr>
              <a:t>Conclusion:</a:t>
            </a:r>
          </a:p>
          <a:p>
            <a:r>
              <a:rPr lang="en-US" sz="1350" dirty="0">
                <a:cs typeface="Arial"/>
              </a:rPr>
              <a:t>Our best option is to work with our current vendor to develop the improved video resolution.</a:t>
            </a:r>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p:txBody>
      </p:sp>
      <p:sp>
        <p:nvSpPr>
          <p:cNvPr id="9" name="Rounded Rectangle 8"/>
          <p:cNvSpPr/>
          <p:nvPr/>
        </p:nvSpPr>
        <p:spPr>
          <a:xfrm>
            <a:off x="6911558" y="6673202"/>
            <a:ext cx="6543545" cy="1148515"/>
          </a:xfrm>
          <a:prstGeom prst="roundRect">
            <a:avLst>
              <a:gd name="adj" fmla="val 13118"/>
            </a:avLst>
          </a:prstGeom>
          <a:ln>
            <a:solidFill>
              <a:schemeClr val="tx1">
                <a:lumMod val="50000"/>
                <a:lumOff val="50000"/>
              </a:schemeClr>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cs typeface="Arial"/>
              </a:rPr>
              <a:t>What We Recommend / What We Have Decided</a:t>
            </a:r>
          </a:p>
          <a:p>
            <a:r>
              <a:rPr lang="en-US" sz="1350" dirty="0">
                <a:cs typeface="Arial"/>
              </a:rPr>
              <a:t>Execute a co-development agreement with our current vendor to improve the video resolution of their camera.</a:t>
            </a:r>
          </a:p>
          <a:p>
            <a:endParaRPr lang="en-US" sz="1350" dirty="0">
              <a:latin typeface="Arial"/>
              <a:cs typeface="Arial"/>
            </a:endParaRPr>
          </a:p>
        </p:txBody>
      </p:sp>
      <p:sp>
        <p:nvSpPr>
          <p:cNvPr id="10" name="Rounded Rectangle 9"/>
          <p:cNvSpPr/>
          <p:nvPr/>
        </p:nvSpPr>
        <p:spPr>
          <a:xfrm>
            <a:off x="260898" y="4014535"/>
            <a:ext cx="6543545" cy="3807181"/>
          </a:xfrm>
          <a:prstGeom prst="roundRect">
            <a:avLst>
              <a:gd name="adj" fmla="val 4329"/>
            </a:avLst>
          </a:prstGeom>
          <a:ln>
            <a:solidFill>
              <a:schemeClr val="tx1">
                <a:lumMod val="50000"/>
                <a:lumOff val="50000"/>
              </a:schemeClr>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cs typeface="Arial"/>
              </a:rPr>
              <a:t>What We Have Done – </a:t>
            </a:r>
            <a:r>
              <a:rPr lang="en-US" sz="1350" dirty="0">
                <a:cs typeface="Arial"/>
              </a:rPr>
              <a:t>summary of work to close knowledge gaps and build stakeholder alignment around decision</a:t>
            </a:r>
          </a:p>
          <a:p>
            <a:endParaRPr lang="en-US" sz="1350" b="1" dirty="0">
              <a:latin typeface="Arial"/>
              <a:cs typeface="Arial"/>
            </a:endParaRPr>
          </a:p>
          <a:p>
            <a:pPr marL="192933" indent="-192933">
              <a:buFont typeface="Wingdings" panose="05000000000000000000" pitchFamily="2" charset="2"/>
              <a:buChar char="ü"/>
            </a:pPr>
            <a:r>
              <a:rPr lang="en-US" sz="1350" dirty="0">
                <a:cs typeface="Arial"/>
              </a:rPr>
              <a:t>KG 03-01: Which cameras from which vendors might meet our needs?  We found five candidates from three vendors.</a:t>
            </a:r>
          </a:p>
          <a:p>
            <a:pPr marL="192933" indent="-192933">
              <a:buFont typeface="Arial" panose="020B0604020202020204" pitchFamily="34" charset="0"/>
              <a:buChar char="•"/>
            </a:pPr>
            <a:endParaRPr lang="en-US" sz="1350" dirty="0">
              <a:cs typeface="Arial"/>
            </a:endParaRPr>
          </a:p>
          <a:p>
            <a:pPr marL="192933" indent="-192933">
              <a:buFont typeface="Wingdings" panose="05000000000000000000" pitchFamily="2" charset="2"/>
              <a:buChar char="ü"/>
            </a:pPr>
            <a:r>
              <a:rPr lang="en-US" sz="1350" dirty="0">
                <a:cs typeface="Arial"/>
              </a:rPr>
              <a:t>KG 03-02:  Can the candidate cameras be controlled by our control system on dry land? This eliminated two vendors.</a:t>
            </a:r>
          </a:p>
          <a:p>
            <a:pPr marL="192933" indent="-192933">
              <a:buFont typeface="Wingdings" panose="05000000000000000000" pitchFamily="2" charset="2"/>
              <a:buChar char="ü"/>
            </a:pPr>
            <a:endParaRPr lang="en-US" sz="1350" dirty="0">
              <a:cs typeface="Arial"/>
            </a:endParaRPr>
          </a:p>
          <a:p>
            <a:pPr marL="192933" indent="-192933">
              <a:buFont typeface="Wingdings" panose="05000000000000000000" pitchFamily="2" charset="2"/>
              <a:buChar char="ü"/>
            </a:pPr>
            <a:r>
              <a:rPr lang="en-US" sz="1350" dirty="0">
                <a:cs typeface="Arial"/>
              </a:rPr>
              <a:t>KG 03-06: Which candidate cameras can survive a hydrostatic pressure test?  We tested three cameras in via hydrostatic pressure test.  Two failed completely.  The third failed the test but seemed close, if we were willing to let them leverage our expertise to improve the seals.</a:t>
            </a:r>
          </a:p>
          <a:p>
            <a:pPr marL="192933" indent="-192933">
              <a:buFont typeface="Arial" panose="020B0604020202020204" pitchFamily="34" charset="0"/>
              <a:buChar char="•"/>
            </a:pPr>
            <a:endParaRPr lang="en-US" sz="1350" dirty="0">
              <a:cs typeface="Arial"/>
            </a:endParaRPr>
          </a:p>
          <a:p>
            <a:pPr marL="192933" indent="-192933">
              <a:buFont typeface="Arial" panose="020B0604020202020204" pitchFamily="34" charset="0"/>
              <a:buChar char="•"/>
            </a:pPr>
            <a:r>
              <a:rPr lang="en-US" sz="1350" dirty="0">
                <a:cs typeface="Arial"/>
              </a:rPr>
              <a:t>Approached our current vendor about the possibility of joint development on a camera that has the functionality we need.</a:t>
            </a:r>
          </a:p>
          <a:p>
            <a:pPr marL="192933" indent="-192933">
              <a:buFont typeface="Arial" panose="020B0604020202020204" pitchFamily="34" charset="0"/>
              <a:buChar char="•"/>
            </a:pPr>
            <a:endParaRPr lang="en-US" sz="1350" dirty="0">
              <a:latin typeface="Arial"/>
              <a:cs typeface="Arial"/>
            </a:endParaRPr>
          </a:p>
          <a:p>
            <a:endParaRPr lang="en-US" sz="1350" dirty="0">
              <a:latin typeface="Arial"/>
              <a:cs typeface="Arial"/>
            </a:endParaRPr>
          </a:p>
        </p:txBody>
      </p:sp>
      <p:pic>
        <p:nvPicPr>
          <p:cNvPr id="4" name="Picture 3">
            <a:extLst>
              <a:ext uri="{FF2B5EF4-FFF2-40B4-BE49-F238E27FC236}">
                <a16:creationId xmlns:a16="http://schemas.microsoft.com/office/drawing/2014/main" id="{5199343A-A871-4C32-BE1B-8CEBE51E654E}"/>
              </a:ext>
            </a:extLst>
          </p:cNvPr>
          <p:cNvPicPr>
            <a:picLocks noChangeAspect="1"/>
          </p:cNvPicPr>
          <p:nvPr/>
        </p:nvPicPr>
        <p:blipFill>
          <a:blip r:embed="rId3"/>
          <a:stretch>
            <a:fillRect/>
          </a:stretch>
        </p:blipFill>
        <p:spPr>
          <a:xfrm>
            <a:off x="8606455" y="2019966"/>
            <a:ext cx="4642237" cy="2149042"/>
          </a:xfrm>
          <a:prstGeom prst="rect">
            <a:avLst/>
          </a:prstGeom>
        </p:spPr>
      </p:pic>
      <p:sp>
        <p:nvSpPr>
          <p:cNvPr id="2" name="Rounded Rectangle 1">
            <a:extLst>
              <a:ext uri="{FF2B5EF4-FFF2-40B4-BE49-F238E27FC236}">
                <a16:creationId xmlns:a16="http://schemas.microsoft.com/office/drawing/2014/main" id="{968CE68B-002C-1B56-E873-4FFBFAFE9A21}"/>
              </a:ext>
            </a:extLst>
          </p:cNvPr>
          <p:cNvSpPr/>
          <p:nvPr/>
        </p:nvSpPr>
        <p:spPr>
          <a:xfrm>
            <a:off x="268941" y="124692"/>
            <a:ext cx="6416367" cy="962652"/>
          </a:xfrm>
          <a:prstGeom prst="roundRect">
            <a:avLst/>
          </a:prstGeom>
          <a:solidFill>
            <a:srgbClr val="CC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r>
              <a:rPr lang="en-US" sz="1200" b="1" dirty="0">
                <a:solidFill>
                  <a:srgbClr val="000000"/>
                </a:solidFill>
                <a:latin typeface="Arial"/>
                <a:cs typeface="Arial"/>
              </a:rPr>
              <a:t>Klickitat’s Video Solution</a:t>
            </a:r>
          </a:p>
          <a:p>
            <a:r>
              <a:rPr lang="en-US" sz="1200" b="1" dirty="0">
                <a:solidFill>
                  <a:srgbClr val="000000"/>
                </a:solidFill>
                <a:latin typeface="Arial"/>
                <a:cs typeface="Arial"/>
              </a:rPr>
              <a:t>Owner:	Jim Smith</a:t>
            </a:r>
          </a:p>
          <a:p>
            <a:r>
              <a:rPr lang="en-US" sz="1200" b="1" dirty="0">
                <a:solidFill>
                  <a:srgbClr val="000000"/>
                </a:solidFill>
                <a:latin typeface="Arial"/>
                <a:cs typeface="Arial"/>
              </a:rPr>
              <a:t>Decision Maker: 	Suzanne Brown			</a:t>
            </a:r>
            <a:br>
              <a:rPr lang="en-US" sz="1200" b="1" dirty="0">
                <a:solidFill>
                  <a:srgbClr val="000000"/>
                </a:solidFill>
                <a:latin typeface="Arial"/>
                <a:cs typeface="Arial"/>
              </a:rPr>
            </a:br>
            <a:r>
              <a:rPr lang="en-US" sz="1200" b="1" dirty="0">
                <a:solidFill>
                  <a:srgbClr val="000000"/>
                </a:solidFill>
                <a:latin typeface="Arial"/>
                <a:cs typeface="Arial"/>
              </a:rPr>
              <a:t>Integration Event:  </a:t>
            </a:r>
            <a:r>
              <a:rPr lang="en-US" sz="1200" dirty="0">
                <a:solidFill>
                  <a:srgbClr val="000000"/>
                </a:solidFill>
                <a:latin typeface="Arial"/>
                <a:cs typeface="Arial"/>
              </a:rPr>
              <a:t>March 31, 2024</a:t>
            </a:r>
          </a:p>
        </p:txBody>
      </p:sp>
      <p:sp>
        <p:nvSpPr>
          <p:cNvPr id="5" name="Rounded Rectangle 4">
            <a:extLst>
              <a:ext uri="{FF2B5EF4-FFF2-40B4-BE49-F238E27FC236}">
                <a16:creationId xmlns:a16="http://schemas.microsoft.com/office/drawing/2014/main" id="{0EDC6B67-7EA0-E01F-DC7C-C787A7D670F4}"/>
              </a:ext>
            </a:extLst>
          </p:cNvPr>
          <p:cNvSpPr/>
          <p:nvPr/>
        </p:nvSpPr>
        <p:spPr>
          <a:xfrm>
            <a:off x="6828121" y="124692"/>
            <a:ext cx="6663767" cy="962652"/>
          </a:xfrm>
          <a:prstGeom prst="roundRect">
            <a:avLst/>
          </a:prstGeom>
          <a:solidFill>
            <a:srgbClr val="CC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pPr algn="r"/>
            <a:r>
              <a:rPr lang="en-US" sz="1200" b="1" dirty="0">
                <a:solidFill>
                  <a:srgbClr val="000000"/>
                </a:solidFill>
                <a:latin typeface="Arial"/>
                <a:cs typeface="Arial"/>
              </a:rPr>
              <a:t>KLICKITAT UNDERSEA ROBOT</a:t>
            </a:r>
            <a:br>
              <a:rPr lang="en-US" sz="1200" b="1" dirty="0">
                <a:solidFill>
                  <a:srgbClr val="000000"/>
                </a:solidFill>
                <a:latin typeface="Arial"/>
                <a:cs typeface="Arial"/>
              </a:rPr>
            </a:br>
            <a:r>
              <a:rPr lang="en-US" sz="1200" b="1" dirty="0">
                <a:solidFill>
                  <a:srgbClr val="000000"/>
                </a:solidFill>
                <a:latin typeface="Arial"/>
                <a:cs typeface="Arial"/>
              </a:rPr>
              <a:t>Key Decision #03</a:t>
            </a:r>
          </a:p>
          <a:p>
            <a:pPr marL="438832" indent="-438832">
              <a:buFont typeface="Arial"/>
              <a:buChar char="•"/>
            </a:pPr>
            <a:r>
              <a:rPr lang="en-US" sz="1200" dirty="0">
                <a:solidFill>
                  <a:srgbClr val="000000"/>
                </a:solidFill>
                <a:latin typeface="Arial"/>
                <a:cs typeface="Arial"/>
              </a:rPr>
              <a:t>Font size at least 12 pt.</a:t>
            </a:r>
          </a:p>
          <a:p>
            <a:pPr marL="438832" indent="-438832">
              <a:buFont typeface="Arial"/>
              <a:buChar char="•"/>
            </a:pPr>
            <a:r>
              <a:rPr lang="en-US" sz="1200" dirty="0">
                <a:solidFill>
                  <a:srgbClr val="000000"/>
                </a:solidFill>
                <a:latin typeface="Arial"/>
                <a:cs typeface="Arial"/>
              </a:rPr>
              <a:t>No more than two additional slides</a:t>
            </a:r>
          </a:p>
          <a:p>
            <a:r>
              <a:rPr lang="en-US" sz="1200" dirty="0">
                <a:solidFill>
                  <a:srgbClr val="000000"/>
                </a:solidFill>
                <a:latin typeface="Arial"/>
                <a:cs typeface="Arial"/>
              </a:rPr>
              <a:t> </a:t>
            </a:r>
          </a:p>
        </p:txBody>
      </p:sp>
      <p:sp>
        <p:nvSpPr>
          <p:cNvPr id="6" name="TextBox 5">
            <a:extLst>
              <a:ext uri="{FF2B5EF4-FFF2-40B4-BE49-F238E27FC236}">
                <a16:creationId xmlns:a16="http://schemas.microsoft.com/office/drawing/2014/main" id="{87F2F381-BA0B-8E25-19F2-9441874FCA1F}"/>
              </a:ext>
            </a:extLst>
          </p:cNvPr>
          <p:cNvSpPr txBox="1"/>
          <p:nvPr/>
        </p:nvSpPr>
        <p:spPr>
          <a:xfrm>
            <a:off x="11357966" y="606018"/>
            <a:ext cx="2133918" cy="369332"/>
          </a:xfrm>
          <a:prstGeom prst="rect">
            <a:avLst/>
          </a:prstGeom>
          <a:noFill/>
        </p:spPr>
        <p:txBody>
          <a:bodyPr wrap="none" rtlCol="0">
            <a:spAutoFit/>
          </a:bodyPr>
          <a:lstStyle/>
          <a:p>
            <a:pPr algn="r"/>
            <a:r>
              <a:rPr lang="en-US" dirty="0"/>
              <a:t>Ready for Decision</a:t>
            </a:r>
          </a:p>
        </p:txBody>
      </p:sp>
    </p:spTree>
    <p:extLst>
      <p:ext uri="{BB962C8B-B14F-4D97-AF65-F5344CB8AC3E}">
        <p14:creationId xmlns:p14="http://schemas.microsoft.com/office/powerpoint/2010/main" val="19103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030720"/>
            <a:ext cx="13716000" cy="119888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125401" tIns="62700" rIns="125401" bIns="62700" rtlCol="0" anchor="ctr"/>
          <a:lstStyle/>
          <a:p>
            <a:pPr algn="ctr"/>
            <a:endParaRPr lang="en-US" sz="1200"/>
          </a:p>
        </p:txBody>
      </p:sp>
      <p:sp>
        <p:nvSpPr>
          <p:cNvPr id="3" name="Rounded Rectangle 2"/>
          <p:cNvSpPr/>
          <p:nvPr/>
        </p:nvSpPr>
        <p:spPr>
          <a:xfrm>
            <a:off x="268941" y="1270000"/>
            <a:ext cx="6416367" cy="1013009"/>
          </a:xfrm>
          <a:prstGeom prst="roundRect">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Question to Answer:</a:t>
            </a:r>
          </a:p>
          <a:p>
            <a:r>
              <a:rPr lang="en-US" sz="1200" dirty="0">
                <a:latin typeface="Arial"/>
                <a:cs typeface="Arial"/>
              </a:rPr>
              <a:t>Are the newest models of video cameras from Sonoria  capable of maintaining their waterproof seals in 100 meters of water?</a:t>
            </a:r>
          </a:p>
        </p:txBody>
      </p:sp>
      <p:sp>
        <p:nvSpPr>
          <p:cNvPr id="7" name="Rounded Rectangle 6"/>
          <p:cNvSpPr/>
          <p:nvPr/>
        </p:nvSpPr>
        <p:spPr>
          <a:xfrm>
            <a:off x="268941" y="2382992"/>
            <a:ext cx="6416367" cy="1496291"/>
          </a:xfrm>
          <a:prstGeom prst="roundRect">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The Purpose </a:t>
            </a:r>
            <a:r>
              <a:rPr lang="en-US" sz="1200" dirty="0">
                <a:latin typeface="Arial"/>
                <a:cs typeface="Arial"/>
              </a:rPr>
              <a:t>(link back to the Knowledge Gap’s Key Decision):</a:t>
            </a:r>
          </a:p>
          <a:p>
            <a:endParaRPr lang="en-US" sz="1200" dirty="0">
              <a:latin typeface="Arial"/>
              <a:cs typeface="Arial"/>
            </a:endParaRPr>
          </a:p>
          <a:p>
            <a:r>
              <a:rPr lang="en-US" sz="1200" dirty="0">
                <a:latin typeface="Arial"/>
                <a:cs typeface="Arial"/>
              </a:rPr>
              <a:t>We want to increase the resolution and control features on the Klickitat, but our current vendor’s solutions don’t provide those features, so we need to decide whether or not we can replace them with a new supplier.</a:t>
            </a:r>
          </a:p>
        </p:txBody>
      </p:sp>
      <p:sp>
        <p:nvSpPr>
          <p:cNvPr id="8" name="Rounded Rectangle 7"/>
          <p:cNvSpPr/>
          <p:nvPr/>
        </p:nvSpPr>
        <p:spPr>
          <a:xfrm>
            <a:off x="6828123" y="1270000"/>
            <a:ext cx="6663765" cy="5557519"/>
          </a:xfrm>
          <a:prstGeom prst="roundRect">
            <a:avLst>
              <a:gd name="adj" fmla="val 2128"/>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Have Learned</a:t>
            </a:r>
          </a:p>
          <a:p>
            <a:endParaRPr lang="en-US" sz="1200" b="1" dirty="0">
              <a:latin typeface="Arial"/>
              <a:cs typeface="Arial"/>
            </a:endParaRPr>
          </a:p>
          <a:p>
            <a:r>
              <a:rPr lang="en-US" sz="1200" dirty="0">
                <a:latin typeface="Arial"/>
                <a:cs typeface="Arial"/>
              </a:rPr>
              <a:t>Two cameras did not survive the pressure test. The LX586 failed after 10 hours and the KX938 only survived for five hours before their seals failed.</a:t>
            </a: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r>
              <a:rPr lang="en-US" sz="1200" dirty="0">
                <a:latin typeface="Arial"/>
                <a:cs typeface="Arial"/>
              </a:rPr>
              <a:t>The third, the GX968, remained operational throughout the test, but the seals showed signs of significant deterioration.  It’s not likely to have survived a second mission.</a:t>
            </a: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a:p>
            <a:endParaRPr lang="en-US" sz="1200" dirty="0">
              <a:latin typeface="Arial"/>
              <a:cs typeface="Arial"/>
            </a:endParaRPr>
          </a:p>
        </p:txBody>
      </p:sp>
      <p:sp>
        <p:nvSpPr>
          <p:cNvPr id="9" name="Rounded Rectangle 8"/>
          <p:cNvSpPr/>
          <p:nvPr/>
        </p:nvSpPr>
        <p:spPr>
          <a:xfrm>
            <a:off x="6828123" y="7030719"/>
            <a:ext cx="6663765" cy="970468"/>
          </a:xfrm>
          <a:prstGeom prst="roundRect">
            <a:avLst>
              <a:gd name="adj" fmla="val 7716"/>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Recommendations and Next Steps</a:t>
            </a:r>
            <a:br>
              <a:rPr lang="en-US" sz="1200" b="1" dirty="0">
                <a:latin typeface="Arial"/>
                <a:cs typeface="Arial"/>
              </a:rPr>
            </a:br>
            <a:endParaRPr lang="en-US" sz="1200" b="1" dirty="0">
              <a:latin typeface="Arial"/>
              <a:cs typeface="Arial"/>
            </a:endParaRPr>
          </a:p>
          <a:p>
            <a:r>
              <a:rPr lang="en-US" sz="1200" dirty="0">
                <a:latin typeface="Arial"/>
                <a:cs typeface="Arial"/>
              </a:rPr>
              <a:t>Recommend that we drop </a:t>
            </a:r>
            <a:r>
              <a:rPr lang="en-US" sz="1200" dirty="0" err="1">
                <a:latin typeface="Arial"/>
                <a:cs typeface="Arial"/>
              </a:rPr>
              <a:t>Sonoria</a:t>
            </a:r>
            <a:r>
              <a:rPr lang="en-US" sz="1200" dirty="0">
                <a:latin typeface="Arial"/>
                <a:cs typeface="Arial"/>
              </a:rPr>
              <a:t> from consideration and continue with our existing vendor.</a:t>
            </a:r>
          </a:p>
        </p:txBody>
      </p:sp>
      <p:sp>
        <p:nvSpPr>
          <p:cNvPr id="10" name="Rounded Rectangle 9"/>
          <p:cNvSpPr/>
          <p:nvPr/>
        </p:nvSpPr>
        <p:spPr>
          <a:xfrm>
            <a:off x="268941" y="3971785"/>
            <a:ext cx="6416367" cy="4029404"/>
          </a:xfrm>
          <a:prstGeom prst="roundRect">
            <a:avLst>
              <a:gd name="adj" fmla="val 6346"/>
            </a:avLst>
          </a:prstGeom>
          <a:ln>
            <a:solidFill>
              <a:srgbClr val="555555"/>
            </a:solidFill>
            <a:bevel/>
          </a:ln>
        </p:spPr>
        <p:style>
          <a:lnRef idx="2">
            <a:schemeClr val="accent5"/>
          </a:lnRef>
          <a:fillRef idx="1">
            <a:schemeClr val="lt1"/>
          </a:fillRef>
          <a:effectRef idx="0">
            <a:schemeClr val="accent5"/>
          </a:effectRef>
          <a:fontRef idx="minor">
            <a:schemeClr val="dk1"/>
          </a:fontRef>
        </p:style>
        <p:txBody>
          <a:bodyPr lIns="78359" tIns="39180" rIns="78359" bIns="39180" spcCol="0" rtlCol="0" anchor="t"/>
          <a:lstStyle/>
          <a:p>
            <a:r>
              <a:rPr lang="en-US" sz="1200" b="1" dirty="0">
                <a:latin typeface="Arial"/>
                <a:cs typeface="Arial"/>
              </a:rPr>
              <a:t>What We Will Do / What We Have Done</a:t>
            </a:r>
          </a:p>
          <a:p>
            <a:endParaRPr lang="en-US" sz="1200" dirty="0">
              <a:latin typeface="Arial"/>
              <a:cs typeface="Arial"/>
            </a:endParaRPr>
          </a:p>
          <a:p>
            <a:r>
              <a:rPr lang="en-US" sz="1200" dirty="0">
                <a:latin typeface="Arial"/>
                <a:cs typeface="Arial"/>
              </a:rPr>
              <a:t>Done:</a:t>
            </a:r>
          </a:p>
          <a:p>
            <a:endParaRPr lang="en-US" sz="1200" b="1" dirty="0">
              <a:latin typeface="Arial"/>
              <a:cs typeface="Arial"/>
            </a:endParaRPr>
          </a:p>
          <a:p>
            <a:r>
              <a:rPr lang="en-US" sz="1200" dirty="0">
                <a:latin typeface="Arial"/>
                <a:cs typeface="Arial"/>
              </a:rPr>
              <a:t>Sonoria’s new line of cameras seem to have the right specs and feature set but are unproven in deep sea applications.</a:t>
            </a:r>
          </a:p>
          <a:p>
            <a:endParaRPr lang="en-US" sz="1200" dirty="0">
              <a:latin typeface="Arial"/>
              <a:cs typeface="Arial"/>
            </a:endParaRPr>
          </a:p>
          <a:p>
            <a:r>
              <a:rPr lang="en-US" sz="1200" dirty="0">
                <a:latin typeface="Arial"/>
                <a:cs typeface="Arial"/>
              </a:rPr>
              <a:t>We ran a hydrostatic pressure test experiment through our partnership with Seatools on samples from Sonoria of their latest line of underwater cameras (LX586, GX968, KX938)</a:t>
            </a:r>
          </a:p>
          <a:p>
            <a:endParaRPr lang="en-US" sz="1200" dirty="0">
              <a:latin typeface="Arial"/>
              <a:cs typeface="Arial"/>
            </a:endParaRPr>
          </a:p>
          <a:p>
            <a:r>
              <a:rPr lang="en-US" sz="1200" dirty="0">
                <a:latin typeface="Arial"/>
                <a:cs typeface="Arial"/>
              </a:rPr>
              <a:t>The cameras were submerged for twelve hours at 5600 kPa (equivalent to 550m of seawater depth) on a test harness that supplied power and recorded video and other camera diagnostic data.</a:t>
            </a:r>
          </a:p>
          <a:p>
            <a:endParaRPr lang="en-US" sz="1200" dirty="0">
              <a:latin typeface="Arial"/>
              <a:cs typeface="Arial"/>
            </a:endParaRPr>
          </a:p>
          <a:p>
            <a:r>
              <a:rPr lang="en-US" sz="1200" dirty="0">
                <a:latin typeface="Arial"/>
                <a:cs typeface="Arial"/>
              </a:rPr>
              <a:t>After submersion, the data was retrieved and analyzed for signs of failure. All cameras were disassembled and their seals were visually inspected for signs of deterioration.</a:t>
            </a:r>
          </a:p>
          <a:p>
            <a:endParaRPr lang="en-US" sz="1200" dirty="0">
              <a:latin typeface="Arial"/>
              <a:cs typeface="Arial"/>
            </a:endParaRPr>
          </a:p>
          <a:p>
            <a:endParaRPr lang="en-US" sz="1200" dirty="0">
              <a:latin typeface="Arial"/>
              <a:cs typeface="Arial"/>
            </a:endParaRPr>
          </a:p>
        </p:txBody>
      </p:sp>
      <p:sp>
        <p:nvSpPr>
          <p:cNvPr id="11" name="Rounded Rectangle 10"/>
          <p:cNvSpPr/>
          <p:nvPr/>
        </p:nvSpPr>
        <p:spPr>
          <a:xfrm>
            <a:off x="268941" y="124691"/>
            <a:ext cx="6416367" cy="1053869"/>
          </a:xfrm>
          <a:prstGeom prst="roundRect">
            <a:avLst/>
          </a:prstGeom>
          <a:solidFill>
            <a:srgbClr val="FF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r>
              <a:rPr lang="en-US" sz="1200" b="1" dirty="0">
                <a:solidFill>
                  <a:srgbClr val="000000"/>
                </a:solidFill>
                <a:latin typeface="Arial"/>
                <a:cs typeface="Arial"/>
              </a:rPr>
              <a:t>Can Sonoria’s new line of cameras replace our existing vendor’s solution?</a:t>
            </a:r>
          </a:p>
          <a:p>
            <a:r>
              <a:rPr lang="en-US" sz="1200" b="1" dirty="0">
                <a:solidFill>
                  <a:srgbClr val="000000"/>
                </a:solidFill>
                <a:latin typeface="Arial"/>
                <a:cs typeface="Arial"/>
              </a:rPr>
              <a:t>Owner:	Jim Smith</a:t>
            </a:r>
          </a:p>
          <a:p>
            <a:r>
              <a:rPr lang="en-US" sz="1200" b="1" dirty="0">
                <a:solidFill>
                  <a:srgbClr val="000000"/>
                </a:solidFill>
                <a:latin typeface="Arial"/>
                <a:cs typeface="Arial"/>
              </a:rPr>
              <a:t>Other Contributors:  Eileen Black, Joe Malloy			</a:t>
            </a:r>
            <a:br>
              <a:rPr lang="en-US" sz="1200" b="1" dirty="0">
                <a:solidFill>
                  <a:srgbClr val="000000"/>
                </a:solidFill>
                <a:latin typeface="Arial"/>
                <a:cs typeface="Arial"/>
              </a:rPr>
            </a:br>
            <a:r>
              <a:rPr lang="en-US" sz="1200" b="1" dirty="0">
                <a:solidFill>
                  <a:srgbClr val="000000"/>
                </a:solidFill>
                <a:latin typeface="Arial"/>
                <a:cs typeface="Arial"/>
              </a:rPr>
              <a:t>Learning Cycle:  </a:t>
            </a:r>
            <a:r>
              <a:rPr lang="en-US" sz="1200" dirty="0">
                <a:solidFill>
                  <a:srgbClr val="000000"/>
                </a:solidFill>
                <a:latin typeface="Arial"/>
                <a:cs typeface="Arial"/>
              </a:rPr>
              <a:t>LC3 - March 31, 2024</a:t>
            </a:r>
          </a:p>
        </p:txBody>
      </p:sp>
      <p:sp>
        <p:nvSpPr>
          <p:cNvPr id="12" name="Rounded Rectangle 11"/>
          <p:cNvSpPr/>
          <p:nvPr/>
        </p:nvSpPr>
        <p:spPr>
          <a:xfrm>
            <a:off x="6828121" y="124691"/>
            <a:ext cx="6663767" cy="1053869"/>
          </a:xfrm>
          <a:prstGeom prst="roundRect">
            <a:avLst/>
          </a:prstGeom>
          <a:solidFill>
            <a:srgbClr val="FFFF66"/>
          </a:solidFill>
          <a:ln>
            <a:solidFill>
              <a:srgbClr val="555555"/>
            </a:solidFill>
            <a:bevel/>
          </a:ln>
        </p:spPr>
        <p:style>
          <a:lnRef idx="2">
            <a:schemeClr val="accent2">
              <a:shade val="50000"/>
            </a:schemeClr>
          </a:lnRef>
          <a:fillRef idx="1">
            <a:schemeClr val="accent2"/>
          </a:fillRef>
          <a:effectRef idx="0">
            <a:schemeClr val="accent2"/>
          </a:effectRef>
          <a:fontRef idx="minor">
            <a:schemeClr val="lt1"/>
          </a:fontRef>
        </p:style>
        <p:txBody>
          <a:bodyPr lIns="78359" tIns="39180" rIns="78359" bIns="39180" spcCol="0" rtlCol="0" anchor="t"/>
          <a:lstStyle/>
          <a:p>
            <a:pPr algn="r"/>
            <a:r>
              <a:rPr lang="en-US" sz="1200" b="1" dirty="0">
                <a:solidFill>
                  <a:srgbClr val="000000"/>
                </a:solidFill>
                <a:latin typeface="Arial"/>
                <a:cs typeface="Arial"/>
              </a:rPr>
              <a:t>KLICKITAT UNDERSEA ROBOT</a:t>
            </a:r>
            <a:br>
              <a:rPr lang="en-US" sz="1200" b="1" dirty="0">
                <a:solidFill>
                  <a:srgbClr val="000000"/>
                </a:solidFill>
                <a:latin typeface="Arial"/>
                <a:cs typeface="Arial"/>
              </a:rPr>
            </a:br>
            <a:r>
              <a:rPr lang="en-US" sz="1200" b="1" dirty="0">
                <a:solidFill>
                  <a:srgbClr val="000000"/>
                </a:solidFill>
                <a:latin typeface="Arial"/>
                <a:cs typeface="Arial"/>
              </a:rPr>
              <a:t>Knowledge Gap #03-06</a:t>
            </a:r>
          </a:p>
          <a:p>
            <a:pPr marL="263299" indent="-263299">
              <a:buFont typeface="Arial"/>
              <a:buChar char="•"/>
            </a:pPr>
            <a:r>
              <a:rPr lang="en-US" sz="1200" dirty="0">
                <a:solidFill>
                  <a:srgbClr val="000000"/>
                </a:solidFill>
                <a:latin typeface="Arial"/>
                <a:cs typeface="Arial"/>
              </a:rPr>
              <a:t>Font size at least 12 pt.</a:t>
            </a:r>
          </a:p>
          <a:p>
            <a:pPr marL="263299" indent="-263299">
              <a:buFont typeface="Arial"/>
              <a:buChar char="•"/>
            </a:pPr>
            <a:r>
              <a:rPr lang="en-US" sz="1200" dirty="0">
                <a:solidFill>
                  <a:srgbClr val="000000"/>
                </a:solidFill>
                <a:latin typeface="Arial"/>
                <a:cs typeface="Arial"/>
              </a:rPr>
              <a:t>No more than two additional slides</a:t>
            </a:r>
          </a:p>
        </p:txBody>
      </p:sp>
      <p:pic>
        <p:nvPicPr>
          <p:cNvPr id="4" name="Picture 3"/>
          <p:cNvPicPr>
            <a:picLocks noChangeAspect="1"/>
          </p:cNvPicPr>
          <p:nvPr/>
        </p:nvPicPr>
        <p:blipFill>
          <a:blip r:embed="rId3"/>
          <a:stretch>
            <a:fillRect/>
          </a:stretch>
        </p:blipFill>
        <p:spPr>
          <a:xfrm>
            <a:off x="9083274" y="5069875"/>
            <a:ext cx="2040723" cy="1219201"/>
          </a:xfrm>
          <a:prstGeom prst="rect">
            <a:avLst/>
          </a:prstGeom>
        </p:spPr>
      </p:pic>
      <p:pic>
        <p:nvPicPr>
          <p:cNvPr id="5" name="Picture 4" descr="saildrive_gasket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0298" y="5069876"/>
            <a:ext cx="2032001" cy="1219201"/>
          </a:xfrm>
          <a:prstGeom prst="rect">
            <a:avLst/>
          </a:prstGeom>
        </p:spPr>
      </p:pic>
      <p:pic>
        <p:nvPicPr>
          <p:cNvPr id="6" name="Picture 5"/>
          <p:cNvPicPr>
            <a:picLocks noChangeAspect="1"/>
          </p:cNvPicPr>
          <p:nvPr/>
        </p:nvPicPr>
        <p:blipFill rotWithShape="1">
          <a:blip r:embed="rId5"/>
          <a:srcRect l="17954" r="15910"/>
          <a:stretch/>
        </p:blipFill>
        <p:spPr>
          <a:xfrm>
            <a:off x="7110298" y="5064926"/>
            <a:ext cx="1767002" cy="1224150"/>
          </a:xfrm>
          <a:prstGeom prst="rect">
            <a:avLst/>
          </a:prstGeom>
        </p:spPr>
      </p:pic>
      <p:sp>
        <p:nvSpPr>
          <p:cNvPr id="14" name="TextBox 13"/>
          <p:cNvSpPr txBox="1"/>
          <p:nvPr/>
        </p:nvSpPr>
        <p:spPr>
          <a:xfrm>
            <a:off x="6959573" y="6309398"/>
            <a:ext cx="1448741" cy="311291"/>
          </a:xfrm>
          <a:prstGeom prst="rect">
            <a:avLst/>
          </a:prstGeom>
          <a:noFill/>
        </p:spPr>
        <p:txBody>
          <a:bodyPr wrap="none" lIns="125401" tIns="62700" rIns="125401" bIns="62700" rtlCol="0">
            <a:spAutoFit/>
          </a:bodyPr>
          <a:lstStyle/>
          <a:p>
            <a:r>
              <a:rPr lang="en-US" sz="1200" dirty="0"/>
              <a:t>New GX986 Gasket</a:t>
            </a:r>
          </a:p>
        </p:txBody>
      </p:sp>
      <p:sp>
        <p:nvSpPr>
          <p:cNvPr id="15" name="TextBox 14"/>
          <p:cNvSpPr txBox="1"/>
          <p:nvPr/>
        </p:nvSpPr>
        <p:spPr>
          <a:xfrm>
            <a:off x="9347198" y="6309398"/>
            <a:ext cx="1086813" cy="311291"/>
          </a:xfrm>
          <a:prstGeom prst="rect">
            <a:avLst/>
          </a:prstGeom>
          <a:noFill/>
        </p:spPr>
        <p:txBody>
          <a:bodyPr wrap="none" lIns="125401" tIns="62700" rIns="125401" bIns="62700" rtlCol="0">
            <a:spAutoFit/>
          </a:bodyPr>
          <a:lstStyle/>
          <a:p>
            <a:r>
              <a:rPr lang="en-US" sz="1200" dirty="0"/>
              <a:t>After 8 Hours</a:t>
            </a:r>
          </a:p>
        </p:txBody>
      </p:sp>
      <p:sp>
        <p:nvSpPr>
          <p:cNvPr id="16" name="TextBox 15"/>
          <p:cNvSpPr txBox="1"/>
          <p:nvPr/>
        </p:nvSpPr>
        <p:spPr>
          <a:xfrm>
            <a:off x="11531597" y="6309398"/>
            <a:ext cx="1164558" cy="311291"/>
          </a:xfrm>
          <a:prstGeom prst="rect">
            <a:avLst/>
          </a:prstGeom>
          <a:noFill/>
        </p:spPr>
        <p:txBody>
          <a:bodyPr wrap="none" lIns="125401" tIns="62700" rIns="125401" bIns="62700" rtlCol="0">
            <a:spAutoFit/>
          </a:bodyPr>
          <a:lstStyle/>
          <a:p>
            <a:r>
              <a:rPr lang="en-US" sz="1200" dirty="0"/>
              <a:t>After 12 Hours</a:t>
            </a:r>
          </a:p>
        </p:txBody>
      </p:sp>
      <p:graphicFrame>
        <p:nvGraphicFramePr>
          <p:cNvPr id="17" name="Chart 16"/>
          <p:cNvGraphicFramePr/>
          <p:nvPr/>
        </p:nvGraphicFramePr>
        <p:xfrm>
          <a:off x="7164320" y="2619297"/>
          <a:ext cx="6157979" cy="1534306"/>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a:extLst>
              <a:ext uri="{FF2B5EF4-FFF2-40B4-BE49-F238E27FC236}">
                <a16:creationId xmlns:a16="http://schemas.microsoft.com/office/drawing/2014/main" id="{5F460326-B416-8041-991B-125562A5E434}"/>
              </a:ext>
            </a:extLst>
          </p:cNvPr>
          <p:cNvSpPr txBox="1"/>
          <p:nvPr/>
        </p:nvSpPr>
        <p:spPr>
          <a:xfrm>
            <a:off x="12395168" y="646301"/>
            <a:ext cx="1051891" cy="477054"/>
          </a:xfrm>
          <a:prstGeom prst="rect">
            <a:avLst/>
          </a:prstGeom>
          <a:noFill/>
        </p:spPr>
        <p:txBody>
          <a:bodyPr wrap="none" rtlCol="0">
            <a:spAutoFit/>
          </a:bodyPr>
          <a:lstStyle/>
          <a:p>
            <a:r>
              <a:rPr lang="en-US" dirty="0"/>
              <a:t>Closed</a:t>
            </a:r>
          </a:p>
        </p:txBody>
      </p:sp>
    </p:spTree>
    <p:extLst>
      <p:ext uri="{BB962C8B-B14F-4D97-AF65-F5344CB8AC3E}">
        <p14:creationId xmlns:p14="http://schemas.microsoft.com/office/powerpoint/2010/main" val="197128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458DA0E4-AC36-4CC8-81C0-102970924229}"/>
              </a:ext>
            </a:extLst>
          </p:cNvPr>
          <p:cNvGrpSpPr/>
          <p:nvPr/>
        </p:nvGrpSpPr>
        <p:grpSpPr>
          <a:xfrm>
            <a:off x="314455" y="457397"/>
            <a:ext cx="13194206" cy="7001634"/>
            <a:chOff x="164344" y="104775"/>
            <a:chExt cx="11725129" cy="6222054"/>
          </a:xfrm>
        </p:grpSpPr>
        <p:sp>
          <p:nvSpPr>
            <p:cNvPr id="3" name="Rounded Rectangle 2"/>
            <p:cNvSpPr/>
            <p:nvPr/>
          </p:nvSpPr>
          <p:spPr>
            <a:xfrm>
              <a:off x="164344" y="1058954"/>
              <a:ext cx="5814970" cy="843955"/>
            </a:xfrm>
            <a:prstGeom prst="roundRect">
              <a:avLst/>
            </a:prstGeom>
            <a:ln>
              <a:solidFill>
                <a:schemeClr val="tx1"/>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latin typeface="Arial"/>
                  <a:cs typeface="Arial"/>
                </a:rPr>
                <a:t>The Question to Answer:</a:t>
              </a:r>
              <a:br>
                <a:rPr lang="en-US" sz="1350" b="1" dirty="0">
                  <a:latin typeface="Arial"/>
                  <a:cs typeface="Arial"/>
                </a:rPr>
              </a:br>
              <a:endParaRPr lang="en-US" sz="1350" b="1" dirty="0">
                <a:latin typeface="Arial"/>
                <a:cs typeface="Arial"/>
              </a:endParaRPr>
            </a:p>
            <a:p>
              <a:r>
                <a:rPr lang="en-US" sz="1350" dirty="0"/>
                <a:t>How do second-growth redwood forests compare to old-growth forests in leaf area and total tree mass?</a:t>
              </a:r>
              <a:endParaRPr lang="en-US" sz="1350" dirty="0">
                <a:cs typeface="Arial"/>
              </a:endParaRPr>
            </a:p>
          </p:txBody>
        </p:sp>
        <p:sp>
          <p:nvSpPr>
            <p:cNvPr id="7" name="Rounded Rectangle 6"/>
            <p:cNvSpPr/>
            <p:nvPr/>
          </p:nvSpPr>
          <p:spPr>
            <a:xfrm>
              <a:off x="164344" y="1986205"/>
              <a:ext cx="5814970" cy="1246584"/>
            </a:xfrm>
            <a:prstGeom prst="roundRect">
              <a:avLst>
                <a:gd name="adj" fmla="val 11096"/>
              </a:avLst>
            </a:prstGeom>
            <a:ln>
              <a:solidFill>
                <a:schemeClr val="tx1"/>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latin typeface="Arial"/>
                  <a:cs typeface="Arial"/>
                </a:rPr>
                <a:t>The Purpose</a:t>
              </a:r>
              <a:br>
                <a:rPr lang="en-US" sz="1350" b="1" dirty="0">
                  <a:latin typeface="Arial"/>
                  <a:cs typeface="Arial"/>
                </a:rPr>
              </a:br>
              <a:r>
                <a:rPr lang="en-US" sz="1350" dirty="0">
                  <a:solidFill>
                    <a:schemeClr val="tx1"/>
                  </a:solidFill>
                </a:rPr>
                <a:t>We want to slow climate change by sequestering lots of carbon fast.  Old-growth redwoods sequester fast enough to make a difference, but we don’t have many old-growth redwood forests.  We think second-growth redwood forests may sequester carbon fast enough to be worth the opportunity cost of preserving them.  However, we aren’t sure how fast second-growth forests sequester carbon as they age.</a:t>
              </a:r>
            </a:p>
          </p:txBody>
        </p:sp>
        <p:sp>
          <p:nvSpPr>
            <p:cNvPr id="8" name="Rounded Rectangle 7"/>
            <p:cNvSpPr/>
            <p:nvPr/>
          </p:nvSpPr>
          <p:spPr>
            <a:xfrm>
              <a:off x="6074503" y="1058952"/>
              <a:ext cx="5814970" cy="4255485"/>
            </a:xfrm>
            <a:prstGeom prst="roundRect">
              <a:avLst>
                <a:gd name="adj" fmla="val 3351"/>
              </a:avLst>
            </a:prstGeom>
            <a:ln>
              <a:solidFill>
                <a:schemeClr val="tx1"/>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latin typeface="Arial"/>
                  <a:cs typeface="Arial"/>
                </a:rPr>
                <a:t>What We Have Learned</a:t>
              </a:r>
            </a:p>
            <a:p>
              <a:endParaRPr lang="en-US" sz="1350" b="1"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a:p>
              <a:endParaRPr lang="en-US" sz="1350" dirty="0">
                <a:latin typeface="Arial"/>
                <a:cs typeface="Arial"/>
              </a:endParaRPr>
            </a:p>
          </p:txBody>
        </p:sp>
        <p:sp>
          <p:nvSpPr>
            <p:cNvPr id="9" name="Rounded Rectangle 8"/>
            <p:cNvSpPr/>
            <p:nvPr/>
          </p:nvSpPr>
          <p:spPr>
            <a:xfrm>
              <a:off x="6074503" y="5399497"/>
              <a:ext cx="5814970" cy="927332"/>
            </a:xfrm>
            <a:prstGeom prst="roundRect">
              <a:avLst>
                <a:gd name="adj" fmla="val 13118"/>
              </a:avLst>
            </a:prstGeom>
            <a:ln>
              <a:solidFill>
                <a:schemeClr val="tx1"/>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350" b="1" dirty="0">
                  <a:latin typeface="Arial"/>
                  <a:cs typeface="Arial"/>
                </a:rPr>
                <a:t>Recommendations and Next Steps</a:t>
              </a:r>
            </a:p>
            <a:p>
              <a:r>
                <a:rPr lang="en-US" sz="1350" dirty="0">
                  <a:latin typeface="Arial"/>
                  <a:cs typeface="Arial"/>
                </a:rPr>
                <a:t>Recommend that this Knowledge Gap be closed.</a:t>
              </a:r>
            </a:p>
            <a:p>
              <a:r>
                <a:rPr lang="en-US" sz="1350" dirty="0">
                  <a:latin typeface="Arial"/>
                  <a:cs typeface="Arial"/>
                </a:rPr>
                <a:t>Recommend a new Knowledge Gap: What was the LAI and mass of these plots at younger ages?  There are measurements from 1963 and 1990 which might work.</a:t>
              </a:r>
            </a:p>
          </p:txBody>
        </p:sp>
        <p:sp>
          <p:nvSpPr>
            <p:cNvPr id="10" name="Rounded Rectangle 9"/>
            <p:cNvSpPr/>
            <p:nvPr/>
          </p:nvSpPr>
          <p:spPr>
            <a:xfrm>
              <a:off x="164344" y="3309851"/>
              <a:ext cx="5814970" cy="3016978"/>
            </a:xfrm>
            <a:prstGeom prst="roundRect">
              <a:avLst>
                <a:gd name="adj" fmla="val 4329"/>
              </a:avLst>
            </a:prstGeom>
            <a:ln>
              <a:solidFill>
                <a:schemeClr val="tx1"/>
              </a:solidFill>
              <a:bevel/>
            </a:ln>
          </p:spPr>
          <p:style>
            <a:lnRef idx="2">
              <a:schemeClr val="accent5"/>
            </a:lnRef>
            <a:fillRef idx="1">
              <a:schemeClr val="lt1"/>
            </a:fillRef>
            <a:effectRef idx="0">
              <a:schemeClr val="accent5"/>
            </a:effectRef>
            <a:fontRef idx="minor">
              <a:schemeClr val="dk1"/>
            </a:fontRef>
          </p:style>
          <p:txBody>
            <a:bodyPr lIns="64280" tIns="32141" rIns="64280" bIns="32141" spcCol="0" rtlCol="0" anchor="t"/>
            <a:lstStyle/>
            <a:p>
              <a:r>
                <a:rPr lang="en-US" sz="1400" b="1" dirty="0">
                  <a:latin typeface="Arial"/>
                  <a:cs typeface="Arial"/>
                </a:rPr>
                <a:t>What We Will Do / What We Have Done</a:t>
              </a:r>
            </a:p>
            <a:p>
              <a:endParaRPr lang="en-US" sz="1400" dirty="0">
                <a:latin typeface="Arial"/>
                <a:cs typeface="Arial"/>
              </a:endParaRPr>
            </a:p>
            <a:p>
              <a:r>
                <a:rPr lang="en-US" sz="1400" dirty="0">
                  <a:latin typeface="Arial"/>
                  <a:cs typeface="Arial"/>
                </a:rPr>
                <a:t>Done:</a:t>
              </a:r>
              <a:endParaRPr lang="en-US" sz="1350" b="1" dirty="0">
                <a:latin typeface="Arial"/>
                <a:cs typeface="Arial"/>
              </a:endParaRPr>
            </a:p>
            <a:p>
              <a:r>
                <a:rPr lang="en-US" sz="1350" dirty="0"/>
                <a:t>Surveyed the two 135-year-old Metcalf second-growth redwood plots to measure standing and fallen trees.  Estimated leaf area and total mass based on those measurements, using allometric equations from previous studies. Compared the results to those of previously measured old-growth redwood plots.</a:t>
              </a:r>
            </a:p>
            <a:p>
              <a:endParaRPr lang="en-US" sz="1350" dirty="0"/>
            </a:p>
            <a:p>
              <a:r>
                <a:rPr lang="en-US" sz="1350" dirty="0"/>
                <a:t>Assumptions based on results from previous studies:  </a:t>
              </a:r>
            </a:p>
            <a:p>
              <a:pPr marL="192933" indent="-192933">
                <a:buFont typeface="Arial" panose="020B0604020202020204" pitchFamily="34" charset="0"/>
                <a:buChar char="•"/>
              </a:pPr>
              <a:r>
                <a:rPr lang="en-US" sz="1350" dirty="0"/>
                <a:t>Rate of carbon sequestration by trees is roughly proportional to total leaf area.</a:t>
              </a:r>
            </a:p>
            <a:p>
              <a:pPr marL="192933" indent="-192933">
                <a:buFont typeface="Arial" panose="020B0604020202020204" pitchFamily="34" charset="0"/>
                <a:buChar char="•"/>
              </a:pPr>
              <a:r>
                <a:rPr lang="en-US" sz="1350" dirty="0"/>
                <a:t>Amount of carbon sequestered is proportional to tree mass.</a:t>
              </a:r>
            </a:p>
            <a:p>
              <a:pPr marL="192933" indent="-192933">
                <a:buFont typeface="Arial" panose="020B0604020202020204" pitchFamily="34" charset="0"/>
                <a:buChar char="•"/>
              </a:pPr>
              <a:r>
                <a:rPr lang="en-US" sz="1350" dirty="0"/>
                <a:t>Tree mass can be estimated from several standard tree measurements.  </a:t>
              </a:r>
            </a:p>
            <a:p>
              <a:pPr marL="192933" indent="-192933">
                <a:buFont typeface="Arial" panose="020B0604020202020204" pitchFamily="34" charset="0"/>
                <a:buChar char="•"/>
              </a:pPr>
              <a:r>
                <a:rPr lang="en-US" sz="1350" dirty="0"/>
                <a:t>Once sequestered, carbon stays sequestered until tree dies and decomposes.</a:t>
              </a:r>
            </a:p>
          </p:txBody>
        </p:sp>
        <p:sp>
          <p:nvSpPr>
            <p:cNvPr id="11" name="Rounded Rectangle 10"/>
            <p:cNvSpPr/>
            <p:nvPr/>
          </p:nvSpPr>
          <p:spPr>
            <a:xfrm>
              <a:off x="164344" y="104775"/>
              <a:ext cx="5814970" cy="877995"/>
            </a:xfrm>
            <a:prstGeom prst="roundRect">
              <a:avLst/>
            </a:prstGeom>
            <a:solidFill>
              <a:srgbClr val="FFFF66"/>
            </a:solidFill>
            <a:ln>
              <a:solidFill>
                <a:schemeClr val="tx1"/>
              </a:solidFill>
              <a:bevel/>
            </a:ln>
          </p:spPr>
          <p:style>
            <a:lnRef idx="2">
              <a:schemeClr val="accent2">
                <a:shade val="50000"/>
              </a:schemeClr>
            </a:lnRef>
            <a:fillRef idx="1">
              <a:schemeClr val="accent2"/>
            </a:fillRef>
            <a:effectRef idx="0">
              <a:schemeClr val="accent2"/>
            </a:effectRef>
            <a:fontRef idx="minor">
              <a:schemeClr val="lt1"/>
            </a:fontRef>
          </p:style>
          <p:txBody>
            <a:bodyPr lIns="64280" tIns="32141" rIns="64280" bIns="32141" spcCol="0" rtlCol="0" anchor="t"/>
            <a:lstStyle/>
            <a:p>
              <a:r>
                <a:rPr lang="en-US" sz="1350" b="1" dirty="0">
                  <a:solidFill>
                    <a:srgbClr val="000000"/>
                  </a:solidFill>
                  <a:latin typeface="Arial"/>
                  <a:cs typeface="Arial"/>
                </a:rPr>
                <a:t>How do young redwood forests compare to old-growth forests? </a:t>
              </a:r>
            </a:p>
            <a:p>
              <a:r>
                <a:rPr lang="en-US" sz="1400" b="1" dirty="0">
                  <a:solidFill>
                    <a:srgbClr val="000000"/>
                  </a:solidFill>
                  <a:latin typeface="Arial"/>
                  <a:cs typeface="Arial"/>
                </a:rPr>
                <a:t>Owner:	 Bileen Black</a:t>
              </a:r>
            </a:p>
            <a:p>
              <a:r>
                <a:rPr lang="en-US" sz="1400" b="1" dirty="0">
                  <a:solidFill>
                    <a:srgbClr val="000000"/>
                  </a:solidFill>
                  <a:latin typeface="Arial"/>
                  <a:cs typeface="Arial"/>
                </a:rPr>
                <a:t>Other Contributors:  Joe Malloy			</a:t>
              </a:r>
              <a:br>
                <a:rPr lang="en-US" sz="1400" b="1" dirty="0">
                  <a:solidFill>
                    <a:srgbClr val="000000"/>
                  </a:solidFill>
                  <a:latin typeface="Arial"/>
                  <a:cs typeface="Arial"/>
                </a:rPr>
              </a:br>
              <a:r>
                <a:rPr lang="en-US" sz="1400" b="1" dirty="0">
                  <a:solidFill>
                    <a:srgbClr val="000000"/>
                  </a:solidFill>
                  <a:latin typeface="Arial"/>
                  <a:cs typeface="Arial"/>
                </a:rPr>
                <a:t>Learning Cycle:  </a:t>
              </a:r>
              <a:r>
                <a:rPr lang="en-US" sz="1400" dirty="0">
                  <a:solidFill>
                    <a:srgbClr val="000000"/>
                  </a:solidFill>
                  <a:latin typeface="Arial"/>
                  <a:cs typeface="Arial"/>
                </a:rPr>
                <a:t>LC3 - March 31, 2024</a:t>
              </a:r>
            </a:p>
          </p:txBody>
        </p:sp>
        <p:sp>
          <p:nvSpPr>
            <p:cNvPr id="12" name="Rounded Rectangle 11"/>
            <p:cNvSpPr/>
            <p:nvPr/>
          </p:nvSpPr>
          <p:spPr>
            <a:xfrm>
              <a:off x="6074503" y="104775"/>
              <a:ext cx="5814970" cy="877995"/>
            </a:xfrm>
            <a:prstGeom prst="roundRect">
              <a:avLst/>
            </a:prstGeom>
            <a:solidFill>
              <a:srgbClr val="FFFF66"/>
            </a:solidFill>
            <a:ln>
              <a:solidFill>
                <a:schemeClr val="tx1"/>
              </a:solidFill>
              <a:bevel/>
            </a:ln>
          </p:spPr>
          <p:style>
            <a:lnRef idx="2">
              <a:schemeClr val="accent2">
                <a:shade val="50000"/>
              </a:schemeClr>
            </a:lnRef>
            <a:fillRef idx="1">
              <a:schemeClr val="accent2"/>
            </a:fillRef>
            <a:effectRef idx="0">
              <a:schemeClr val="accent2"/>
            </a:effectRef>
            <a:fontRef idx="minor">
              <a:schemeClr val="lt1"/>
            </a:fontRef>
          </p:style>
          <p:txBody>
            <a:bodyPr lIns="64280" tIns="32141" rIns="64280" bIns="32141" spcCol="0" rtlCol="0" anchor="t"/>
            <a:lstStyle/>
            <a:p>
              <a:pPr algn="r"/>
              <a:r>
                <a:rPr lang="en-US" sz="1350" b="1" dirty="0">
                  <a:solidFill>
                    <a:srgbClr val="000000"/>
                  </a:solidFill>
                  <a:latin typeface="Arial"/>
                  <a:cs typeface="Arial"/>
                </a:rPr>
                <a:t>FORESTRY PRACTICE AND CLIMATE CHANGE INVESTIGATION</a:t>
              </a:r>
              <a:br>
                <a:rPr lang="en-US" sz="1350" b="1" dirty="0">
                  <a:solidFill>
                    <a:srgbClr val="000000"/>
                  </a:solidFill>
                  <a:latin typeface="Arial"/>
                  <a:cs typeface="Arial"/>
                </a:rPr>
              </a:br>
              <a:r>
                <a:rPr lang="en-US" sz="1350" b="1" dirty="0">
                  <a:solidFill>
                    <a:srgbClr val="000000"/>
                  </a:solidFill>
                  <a:latin typeface="Arial"/>
                  <a:cs typeface="Arial"/>
                </a:rPr>
                <a:t>Knowledge Gap #04-12</a:t>
              </a:r>
            </a:p>
            <a:p>
              <a:endParaRPr lang="en-US" sz="1350" dirty="0">
                <a:solidFill>
                  <a:srgbClr val="000000"/>
                </a:solidFill>
                <a:latin typeface="Arial"/>
                <a:cs typeface="Arial"/>
              </a:endParaRPr>
            </a:p>
          </p:txBody>
        </p:sp>
      </p:grpSp>
      <p:sp>
        <p:nvSpPr>
          <p:cNvPr id="20" name="Text Placeholder 5">
            <a:extLst>
              <a:ext uri="{FF2B5EF4-FFF2-40B4-BE49-F238E27FC236}">
                <a16:creationId xmlns:a16="http://schemas.microsoft.com/office/drawing/2014/main" id="{7C0B2EAE-A26B-4597-A9F6-0AD11EBB265E}"/>
              </a:ext>
            </a:extLst>
          </p:cNvPr>
          <p:cNvSpPr txBox="1">
            <a:spLocks/>
          </p:cNvSpPr>
          <p:nvPr/>
        </p:nvSpPr>
        <p:spPr>
          <a:xfrm>
            <a:off x="260897" y="7459031"/>
            <a:ext cx="12429708" cy="413285"/>
          </a:xfrm>
          <a:prstGeom prst="rect">
            <a:avLst/>
          </a:prstGeom>
        </p:spPr>
        <p:txBody>
          <a:bodyPr/>
          <a:lstStyle>
            <a:lvl1pPr marL="228600" indent="-228600" algn="l" defTabSz="914400" rtl="0" eaLnBrk="1" latinLnBrk="0" hangingPunct="1">
              <a:lnSpc>
                <a:spcPct val="90000"/>
              </a:lnSpc>
              <a:spcBef>
                <a:spcPts val="2000"/>
              </a:spcBef>
              <a:buClr>
                <a:schemeClr val="accent1"/>
              </a:buClr>
              <a:buSzPct val="100000"/>
              <a:buFont typeface="Arial" panose="020B0604020202020204" pitchFamily="34" charset="0"/>
              <a:buChar char="●"/>
              <a:defRPr lang="en-US" sz="2000" kern="1200" dirty="0" smtClean="0">
                <a:solidFill>
                  <a:schemeClr val="tx1"/>
                </a:solidFill>
                <a:latin typeface="+mn-lt"/>
                <a:ea typeface="+mn-ea"/>
                <a:cs typeface="+mn-cs"/>
              </a:defRPr>
            </a:lvl1pPr>
            <a:lvl2pPr marL="457200" indent="-169863" algn="l" defTabSz="914400" rtl="0" eaLnBrk="1" latinLnBrk="0" hangingPunct="1">
              <a:lnSpc>
                <a:spcPct val="90000"/>
              </a:lnSpc>
              <a:spcBef>
                <a:spcPts val="10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
                <a:schemeClr val="accent3">
                  <a:lumMod val="75000"/>
                </a:schemeClr>
              </a:buClr>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
                <a:schemeClr val="accent3"/>
              </a:buClr>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
                <a:schemeClr val="accent3"/>
              </a:buClr>
              <a:buSzPct val="70000"/>
              <a:buFont typeface="Wingdings" panose="05000000000000000000" pitchFamily="2" charset="2"/>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13" dirty="0"/>
              <a:t>Iberle, Benjamin G.; Sillett, Stephen C.; Van Pelt, Robert; Andre, Mark. 2017. Ninety-two years of tree growth and death in a second-growth redwood forest. In: Standiford, Richard B.; Valachovic, Yana, tech cords. Coast redwood science symposium—2016: Past successes and future direction. Proceedings of a workshop. Gen. Tech. Rep. PSW-GTR-258. Albany, CA: U.S. Department of Agriculture, Forest Service, Pacific Southwest Research Station: 35-38. . </a:t>
            </a:r>
            <a:r>
              <a:rPr lang="en-US" sz="1013" dirty="0">
                <a:hlinkClick r:id="rId3"/>
              </a:rPr>
              <a:t>https://www.fs.usda.gov/treesearch/pubs/55408</a:t>
            </a:r>
            <a:endParaRPr lang="en-US" sz="1013" dirty="0"/>
          </a:p>
        </p:txBody>
      </p:sp>
      <p:pic>
        <p:nvPicPr>
          <p:cNvPr id="21" name="Picture 20">
            <a:extLst>
              <a:ext uri="{FF2B5EF4-FFF2-40B4-BE49-F238E27FC236}">
                <a16:creationId xmlns:a16="http://schemas.microsoft.com/office/drawing/2014/main" id="{DB126896-C7D7-47C2-A051-95656F9894DB}"/>
              </a:ext>
            </a:extLst>
          </p:cNvPr>
          <p:cNvPicPr>
            <a:picLocks noChangeAspect="1"/>
          </p:cNvPicPr>
          <p:nvPr/>
        </p:nvPicPr>
        <p:blipFill>
          <a:blip r:embed="rId4"/>
          <a:stretch>
            <a:fillRect/>
          </a:stretch>
        </p:blipFill>
        <p:spPr>
          <a:xfrm>
            <a:off x="7905553" y="1868723"/>
            <a:ext cx="4662669" cy="3254086"/>
          </a:xfrm>
          <a:prstGeom prst="rect">
            <a:avLst/>
          </a:prstGeom>
          <a:ln>
            <a:noFill/>
          </a:ln>
        </p:spPr>
      </p:pic>
      <p:sp>
        <p:nvSpPr>
          <p:cNvPr id="13" name="TextBox 12">
            <a:extLst>
              <a:ext uri="{FF2B5EF4-FFF2-40B4-BE49-F238E27FC236}">
                <a16:creationId xmlns:a16="http://schemas.microsoft.com/office/drawing/2014/main" id="{03278ADD-29D9-4BC8-B882-8B7AD3CB1C1C}"/>
              </a:ext>
            </a:extLst>
          </p:cNvPr>
          <p:cNvSpPr txBox="1"/>
          <p:nvPr/>
        </p:nvSpPr>
        <p:spPr bwMode="gray">
          <a:xfrm>
            <a:off x="6965116" y="4924800"/>
            <a:ext cx="6543545" cy="1171419"/>
          </a:xfrm>
          <a:prstGeom prst="rect">
            <a:avLst/>
          </a:prstGeom>
        </p:spPr>
        <p:txBody>
          <a:bodyPr wrap="square" rtlCol="0">
            <a:noAutofit/>
          </a:bodyPr>
          <a:lstStyle/>
          <a:p>
            <a:pPr>
              <a:spcBef>
                <a:spcPts val="1125"/>
              </a:spcBef>
              <a:buClr>
                <a:schemeClr val="accent3"/>
              </a:buClr>
              <a:buSzPct val="100000"/>
            </a:pPr>
            <a:r>
              <a:rPr lang="en-US" sz="1350" dirty="0"/>
              <a:t>We learned that a 135-year-old redwood forest sequesters carbon at nearly the same rate per hectare as an old-growth redwood forest.  Preservation of stands of this age would help slow climate change.</a:t>
            </a:r>
            <a:br>
              <a:rPr lang="en-US" sz="1350" dirty="0"/>
            </a:br>
            <a:r>
              <a:rPr lang="en-US" sz="1350" dirty="0"/>
              <a:t>The next question: When did these plots reach this total leaf area index?  The answer would be very helpful to inform forest management practices relative to slowing climate change. </a:t>
            </a:r>
          </a:p>
          <a:p>
            <a:pPr>
              <a:lnSpc>
                <a:spcPct val="90000"/>
              </a:lnSpc>
              <a:spcBef>
                <a:spcPts val="1125"/>
              </a:spcBef>
              <a:buClr>
                <a:schemeClr val="accent3"/>
              </a:buClr>
              <a:buSzPct val="100000"/>
            </a:pPr>
            <a:endParaRPr lang="en-US" sz="1350" dirty="0"/>
          </a:p>
          <a:p>
            <a:pPr>
              <a:lnSpc>
                <a:spcPct val="90000"/>
              </a:lnSpc>
              <a:spcBef>
                <a:spcPts val="1125"/>
              </a:spcBef>
              <a:buClr>
                <a:schemeClr val="accent3"/>
              </a:buClr>
              <a:buSzPct val="100000"/>
            </a:pPr>
            <a:endParaRPr lang="en-US" sz="1350" dirty="0"/>
          </a:p>
        </p:txBody>
      </p:sp>
      <p:sp>
        <p:nvSpPr>
          <p:cNvPr id="2" name="TextBox 1">
            <a:extLst>
              <a:ext uri="{FF2B5EF4-FFF2-40B4-BE49-F238E27FC236}">
                <a16:creationId xmlns:a16="http://schemas.microsoft.com/office/drawing/2014/main" id="{C044DCF7-EBC9-8D8D-46BC-08FA5AFA788F}"/>
              </a:ext>
            </a:extLst>
          </p:cNvPr>
          <p:cNvSpPr txBox="1"/>
          <p:nvPr/>
        </p:nvSpPr>
        <p:spPr>
          <a:xfrm>
            <a:off x="12408923" y="924533"/>
            <a:ext cx="1051891" cy="477054"/>
          </a:xfrm>
          <a:prstGeom prst="rect">
            <a:avLst/>
          </a:prstGeom>
          <a:noFill/>
        </p:spPr>
        <p:txBody>
          <a:bodyPr wrap="none" rtlCol="0">
            <a:spAutoFit/>
          </a:bodyPr>
          <a:lstStyle/>
          <a:p>
            <a:r>
              <a:rPr lang="en-US" dirty="0"/>
              <a:t>Closed</a:t>
            </a:r>
          </a:p>
        </p:txBody>
      </p:sp>
    </p:spTree>
    <p:extLst>
      <p:ext uri="{BB962C8B-B14F-4D97-AF65-F5344CB8AC3E}">
        <p14:creationId xmlns:p14="http://schemas.microsoft.com/office/powerpoint/2010/main" val="104675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ea04ba3-b493-4b25-89c7-28237f290107" xsi:nil="true"/>
    <lcf76f155ced4ddcb4097134ff3c332f xmlns="653c99cd-e91c-453c-9595-5b5e53db953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5294C17ED33D42877B643EB80DDA32" ma:contentTypeVersion="18" ma:contentTypeDescription="Create a new document." ma:contentTypeScope="" ma:versionID="41efd5a45f13ef91743db49848fc0a6d">
  <xsd:schema xmlns:xsd="http://www.w3.org/2001/XMLSchema" xmlns:xs="http://www.w3.org/2001/XMLSchema" xmlns:p="http://schemas.microsoft.com/office/2006/metadata/properties" xmlns:ns2="653c99cd-e91c-453c-9595-5b5e53db9539" xmlns:ns3="4ea04ba3-b493-4b25-89c7-28237f290107" targetNamespace="http://schemas.microsoft.com/office/2006/metadata/properties" ma:root="true" ma:fieldsID="8fcfcb97a9423c1bd2c6ee8448c703d1" ns2:_="" ns3:_="">
    <xsd:import namespace="653c99cd-e91c-453c-9595-5b5e53db9539"/>
    <xsd:import namespace="4ea04ba3-b493-4b25-89c7-28237f29010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3c99cd-e91c-453c-9595-5b5e53db95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fdd3fa9-ea5e-4755-9b3d-bec3ce71be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a04ba3-b493-4b25-89c7-28237f29010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8c1971c-e1dd-409f-8c79-6759afb334ec}" ma:internalName="TaxCatchAll" ma:showField="CatchAllData" ma:web="4ea04ba3-b493-4b25-89c7-28237f2901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398417-E388-4F5C-BE3C-A97740964FE9}">
  <ds:schemaRefs>
    <ds:schemaRef ds:uri="http://schemas.microsoft.com/sharepoint/v3/contenttype/forms"/>
  </ds:schemaRefs>
</ds:datastoreItem>
</file>

<file path=customXml/itemProps2.xml><?xml version="1.0" encoding="utf-8"?>
<ds:datastoreItem xmlns:ds="http://schemas.openxmlformats.org/officeDocument/2006/customXml" ds:itemID="{171F6086-132D-48FE-9E71-AFB7BCEB2A68}">
  <ds:schemaRefs>
    <ds:schemaRef ds:uri="http://schemas.openxmlformats.org/package/2006/metadata/core-properties"/>
    <ds:schemaRef ds:uri="http://schemas.microsoft.com/office/infopath/2007/PartnerControls"/>
    <ds:schemaRef ds:uri="http://purl.org/dc/dcmitype/"/>
    <ds:schemaRef ds:uri="http://schemas.microsoft.com/office/2006/metadata/properties"/>
    <ds:schemaRef ds:uri="http://purl.org/dc/elements/1.1/"/>
    <ds:schemaRef ds:uri="http://schemas.microsoft.com/office/2006/documentManagement/types"/>
    <ds:schemaRef ds:uri="4ea04ba3-b493-4b25-89c7-28237f290107"/>
    <ds:schemaRef ds:uri="653c99cd-e91c-453c-9595-5b5e53db9539"/>
    <ds:schemaRef ds:uri="http://www.w3.org/XML/1998/namespace"/>
    <ds:schemaRef ds:uri="http://purl.org/dc/terms/"/>
  </ds:schemaRefs>
</ds:datastoreItem>
</file>

<file path=customXml/itemProps3.xml><?xml version="1.0" encoding="utf-8"?>
<ds:datastoreItem xmlns:ds="http://schemas.openxmlformats.org/officeDocument/2006/customXml" ds:itemID="{A64A1828-9634-43C7-81A8-77F8776B2E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3c99cd-e91c-453c-9595-5b5e53db9539"/>
    <ds:schemaRef ds:uri="4ea04ba3-b493-4b25-89c7-28237f2901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4489</TotalTime>
  <Words>1770</Words>
  <Application>Microsoft Macintosh PowerPoint</Application>
  <PresentationFormat>Custom</PresentationFormat>
  <Paragraphs>194</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Wingdings</vt:lpstr>
      <vt:lpstr>Office 2013 - 2022 Theme</vt:lpstr>
      <vt:lpstr>PowerPoint Presentation</vt:lpstr>
      <vt:lpstr>PowerPoint Presentation</vt:lpstr>
      <vt:lpstr>PowerPoint Presentation</vt:lpstr>
      <vt:lpstr>PowerPoint Presentation</vt:lpstr>
      <vt:lpstr>PowerPoint Presentation</vt:lpstr>
    </vt:vector>
  </TitlesOfParts>
  <Company>Whittier Consulting Group,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Radeka</dc:creator>
  <cp:lastModifiedBy>Teri O'Hara</cp:lastModifiedBy>
  <cp:revision>12</cp:revision>
  <cp:lastPrinted>2020-09-10T19:04:50Z</cp:lastPrinted>
  <dcterms:created xsi:type="dcterms:W3CDTF">2016-08-26T23:25:35Z</dcterms:created>
  <dcterms:modified xsi:type="dcterms:W3CDTF">2024-05-30T20:09:30Z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0x010100C1E341C06BD97C4BB6C7B68D6BADE586</vt:lpwstr>
  </property>
  <property fmtid="{D5CDD505-2E9C-101B-9397-08002B2CF9AE}" pid="3" name="MediaServiceImageTags">
    <vt:lpwstr/>
  </property>
</Properties>
</file>